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9" r:id="rId2"/>
    <p:sldId id="270" r:id="rId3"/>
    <p:sldId id="293" r:id="rId4"/>
    <p:sldId id="263" r:id="rId5"/>
    <p:sldId id="264" r:id="rId6"/>
    <p:sldId id="280" r:id="rId7"/>
    <p:sldId id="286" r:id="rId8"/>
    <p:sldId id="274" r:id="rId9"/>
    <p:sldId id="273" r:id="rId10"/>
    <p:sldId id="272" r:id="rId11"/>
    <p:sldId id="271" r:id="rId12"/>
    <p:sldId id="275" r:id="rId13"/>
    <p:sldId id="277" r:id="rId14"/>
    <p:sldId id="291" r:id="rId15"/>
    <p:sldId id="292" r:id="rId16"/>
    <p:sldId id="276" r:id="rId17"/>
    <p:sldId id="257" r:id="rId18"/>
    <p:sldId id="278" r:id="rId19"/>
    <p:sldId id="290" r:id="rId20"/>
    <p:sldId id="294" r:id="rId21"/>
    <p:sldId id="266" r:id="rId22"/>
    <p:sldId id="265" r:id="rId23"/>
    <p:sldId id="283" r:id="rId24"/>
    <p:sldId id="284" r:id="rId25"/>
    <p:sldId id="285" r:id="rId26"/>
    <p:sldId id="262" r:id="rId27"/>
    <p:sldId id="287" r:id="rId28"/>
    <p:sldId id="269" r:id="rId29"/>
    <p:sldId id="279" r:id="rId30"/>
    <p:sldId id="258" r:id="rId31"/>
    <p:sldId id="267"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C6FF"/>
    <a:srgbClr val="70C2A1"/>
    <a:srgbClr val="83E1BB"/>
    <a:srgbClr val="38A957"/>
    <a:srgbClr val="80FF6A"/>
    <a:srgbClr val="9BD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14" autoAdjust="0"/>
  </p:normalViewPr>
  <p:slideViewPr>
    <p:cSldViewPr snapToGrid="0" snapToObjects="1">
      <p:cViewPr varScale="1">
        <p:scale>
          <a:sx n="114" d="100"/>
          <a:sy n="114" d="100"/>
        </p:scale>
        <p:origin x="-15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erald:Users:petron:Work:Oil&amp;Gas:EPA:EPA_CH4_emissions_NGsystems_Gaby_updatedMarch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538329648812906"/>
          <c:y val="0.18455887302742111"/>
          <c:w val="0.78713825085553002"/>
          <c:h val="0.68802598393414727"/>
        </c:manualLayout>
      </c:layout>
      <c:lineChart>
        <c:grouping val="standard"/>
        <c:varyColors val="0"/>
        <c:ser>
          <c:idx val="0"/>
          <c:order val="0"/>
          <c:tx>
            <c:strRef>
              <c:f>'CH4  EPA GHG inventories NG'!$B$101</c:f>
              <c:strCache>
                <c:ptCount val="1"/>
                <c:pt idx="0">
                  <c:v>2010</c:v>
                </c:pt>
              </c:strCache>
            </c:strRef>
          </c:tx>
          <c:spPr>
            <a:ln>
              <a:solidFill>
                <a:schemeClr val="bg1">
                  <a:lumMod val="50000"/>
                </a:schemeClr>
              </a:solidFill>
            </a:ln>
          </c:spPr>
          <c:marker>
            <c:symbol val="none"/>
          </c:marker>
          <c:errBars>
            <c:errDir val="y"/>
            <c:errBarType val="both"/>
            <c:errValType val="percentage"/>
            <c:noEndCap val="1"/>
            <c:val val="30"/>
          </c:errBars>
          <c:cat>
            <c:numRef>
              <c:f>'CH4  EPA GHG inventories NG'!$A$102:$A$108</c:f>
              <c:numCache>
                <c:formatCode>General</c:formatCode>
                <c:ptCount val="7"/>
                <c:pt idx="0">
                  <c:v>2005</c:v>
                </c:pt>
                <c:pt idx="1">
                  <c:v>2006</c:v>
                </c:pt>
                <c:pt idx="2">
                  <c:v>2007</c:v>
                </c:pt>
                <c:pt idx="3">
                  <c:v>2008</c:v>
                </c:pt>
                <c:pt idx="4">
                  <c:v>2009</c:v>
                </c:pt>
                <c:pt idx="5">
                  <c:v>2010</c:v>
                </c:pt>
                <c:pt idx="6">
                  <c:v>2011</c:v>
                </c:pt>
              </c:numCache>
            </c:numRef>
          </c:cat>
          <c:val>
            <c:numRef>
              <c:f>'CH4  EPA GHG inventories NG'!$B$102:$B$108</c:f>
              <c:numCache>
                <c:formatCode>General</c:formatCode>
                <c:ptCount val="7"/>
                <c:pt idx="0">
                  <c:v>1.139</c:v>
                </c:pt>
                <c:pt idx="1">
                  <c:v>1.1890000000000001</c:v>
                </c:pt>
                <c:pt idx="2">
                  <c:v>0.87700000000000022</c:v>
                </c:pt>
                <c:pt idx="3">
                  <c:v>0.67400000000000027</c:v>
                </c:pt>
              </c:numCache>
            </c:numRef>
          </c:val>
          <c:smooth val="0"/>
        </c:ser>
        <c:ser>
          <c:idx val="1"/>
          <c:order val="1"/>
          <c:tx>
            <c:strRef>
              <c:f>'CH4  EPA GHG inventories NG'!$C$101</c:f>
              <c:strCache>
                <c:ptCount val="1"/>
                <c:pt idx="0">
                  <c:v>2011</c:v>
                </c:pt>
              </c:strCache>
            </c:strRef>
          </c:tx>
          <c:spPr>
            <a:ln>
              <a:solidFill>
                <a:srgbClr val="4BB03B"/>
              </a:solidFill>
            </a:ln>
          </c:spPr>
          <c:marker>
            <c:symbol val="none"/>
          </c:marker>
          <c:cat>
            <c:numRef>
              <c:f>'CH4  EPA GHG inventories NG'!$A$102:$A$108</c:f>
              <c:numCache>
                <c:formatCode>General</c:formatCode>
                <c:ptCount val="7"/>
                <c:pt idx="0">
                  <c:v>2005</c:v>
                </c:pt>
                <c:pt idx="1">
                  <c:v>2006</c:v>
                </c:pt>
                <c:pt idx="2">
                  <c:v>2007</c:v>
                </c:pt>
                <c:pt idx="3">
                  <c:v>2008</c:v>
                </c:pt>
                <c:pt idx="4">
                  <c:v>2009</c:v>
                </c:pt>
                <c:pt idx="5">
                  <c:v>2010</c:v>
                </c:pt>
                <c:pt idx="6">
                  <c:v>2011</c:v>
                </c:pt>
              </c:numCache>
            </c:numRef>
          </c:cat>
          <c:val>
            <c:numRef>
              <c:f>'CH4  EPA GHG inventories NG'!$C$102:$C$108</c:f>
              <c:numCache>
                <c:formatCode>General</c:formatCode>
                <c:ptCount val="7"/>
                <c:pt idx="0">
                  <c:v>5.020999999999999</c:v>
                </c:pt>
                <c:pt idx="1">
                  <c:v>6.38</c:v>
                </c:pt>
                <c:pt idx="2">
                  <c:v>5.6279999999999815</c:v>
                </c:pt>
                <c:pt idx="3">
                  <c:v>5.8539999999999957</c:v>
                </c:pt>
                <c:pt idx="4">
                  <c:v>6.2050000000000001</c:v>
                </c:pt>
              </c:numCache>
            </c:numRef>
          </c:val>
          <c:smooth val="0"/>
        </c:ser>
        <c:ser>
          <c:idx val="2"/>
          <c:order val="2"/>
          <c:tx>
            <c:v>2012</c:v>
          </c:tx>
          <c:spPr>
            <a:ln>
              <a:solidFill>
                <a:srgbClr val="0000FF"/>
              </a:solidFill>
              <a:prstDash val="dash"/>
            </a:ln>
          </c:spPr>
          <c:marker>
            <c:symbol val="none"/>
          </c:marker>
          <c:errBars>
            <c:errDir val="y"/>
            <c:errBarType val="both"/>
            <c:errValType val="percentage"/>
            <c:noEndCap val="1"/>
            <c:val val="30"/>
            <c:spPr>
              <a:ln>
                <a:solidFill>
                  <a:srgbClr val="0000FF"/>
                </a:solidFill>
              </a:ln>
            </c:spPr>
          </c:errBars>
          <c:cat>
            <c:numRef>
              <c:f>'CH4  EPA GHG inventories NG'!$A$102:$A$108</c:f>
              <c:numCache>
                <c:formatCode>General</c:formatCode>
                <c:ptCount val="7"/>
                <c:pt idx="0">
                  <c:v>2005</c:v>
                </c:pt>
                <c:pt idx="1">
                  <c:v>2006</c:v>
                </c:pt>
                <c:pt idx="2">
                  <c:v>2007</c:v>
                </c:pt>
                <c:pt idx="3">
                  <c:v>2008</c:v>
                </c:pt>
                <c:pt idx="4">
                  <c:v>2009</c:v>
                </c:pt>
                <c:pt idx="5">
                  <c:v>2010</c:v>
                </c:pt>
                <c:pt idx="6">
                  <c:v>2011</c:v>
                </c:pt>
              </c:numCache>
            </c:numRef>
          </c:cat>
          <c:val>
            <c:numRef>
              <c:f>'CH4  EPA GHG inventories NG'!$D$102:$D$108</c:f>
              <c:numCache>
                <c:formatCode>General</c:formatCode>
                <c:ptCount val="7"/>
                <c:pt idx="0">
                  <c:v>5.0110000000000001</c:v>
                </c:pt>
                <c:pt idx="1">
                  <c:v>6.37</c:v>
                </c:pt>
                <c:pt idx="2">
                  <c:v>5.6109999999999989</c:v>
                </c:pt>
                <c:pt idx="3">
                  <c:v>5.8689999999999989</c:v>
                </c:pt>
                <c:pt idx="4">
                  <c:v>6.1609999999999987</c:v>
                </c:pt>
                <c:pt idx="5">
                  <c:v>6.0019999999999998</c:v>
                </c:pt>
              </c:numCache>
            </c:numRef>
          </c:val>
          <c:smooth val="0"/>
        </c:ser>
        <c:ser>
          <c:idx val="3"/>
          <c:order val="3"/>
          <c:tx>
            <c:strRef>
              <c:f>'CH4  EPA GHG inventories NG'!$F$101</c:f>
              <c:strCache>
                <c:ptCount val="1"/>
                <c:pt idx="0">
                  <c:v>2013</c:v>
                </c:pt>
              </c:strCache>
            </c:strRef>
          </c:tx>
          <c:spPr>
            <a:ln>
              <a:solidFill>
                <a:srgbClr val="FF4456"/>
              </a:solidFill>
            </a:ln>
          </c:spPr>
          <c:marker>
            <c:symbol val="none"/>
          </c:marker>
          <c:errBars>
            <c:errDir val="y"/>
            <c:errBarType val="both"/>
            <c:errValType val="percentage"/>
            <c:noEndCap val="1"/>
            <c:val val="30"/>
            <c:spPr>
              <a:ln w="22225">
                <a:solidFill>
                  <a:srgbClr val="FF4456"/>
                </a:solidFill>
              </a:ln>
            </c:spPr>
          </c:errBars>
          <c:cat>
            <c:numRef>
              <c:f>'CH4  EPA GHG inventories NG'!$A$102:$A$108</c:f>
              <c:numCache>
                <c:formatCode>General</c:formatCode>
                <c:ptCount val="7"/>
                <c:pt idx="0">
                  <c:v>2005</c:v>
                </c:pt>
                <c:pt idx="1">
                  <c:v>2006</c:v>
                </c:pt>
                <c:pt idx="2">
                  <c:v>2007</c:v>
                </c:pt>
                <c:pt idx="3">
                  <c:v>2008</c:v>
                </c:pt>
                <c:pt idx="4">
                  <c:v>2009</c:v>
                </c:pt>
                <c:pt idx="5">
                  <c:v>2010</c:v>
                </c:pt>
                <c:pt idx="6">
                  <c:v>2011</c:v>
                </c:pt>
              </c:numCache>
            </c:numRef>
          </c:cat>
          <c:val>
            <c:numRef>
              <c:f>'CH4  EPA GHG inventories NG'!$F$102:$F$108</c:f>
              <c:numCache>
                <c:formatCode>General</c:formatCode>
                <c:ptCount val="7"/>
                <c:pt idx="0">
                  <c:v>3.5949999999999998</c:v>
                </c:pt>
                <c:pt idx="1">
                  <c:v>3.7765</c:v>
                </c:pt>
                <c:pt idx="2">
                  <c:v>3.9579999999999997</c:v>
                </c:pt>
                <c:pt idx="3">
                  <c:v>3.64</c:v>
                </c:pt>
                <c:pt idx="4">
                  <c:v>2.948</c:v>
                </c:pt>
                <c:pt idx="5">
                  <c:v>2.7240000000000002</c:v>
                </c:pt>
                <c:pt idx="6">
                  <c:v>2.5449999999999999</c:v>
                </c:pt>
              </c:numCache>
            </c:numRef>
          </c:val>
          <c:smooth val="0"/>
        </c:ser>
        <c:dLbls>
          <c:showLegendKey val="0"/>
          <c:showVal val="0"/>
          <c:showCatName val="0"/>
          <c:showSerName val="0"/>
          <c:showPercent val="0"/>
          <c:showBubbleSize val="0"/>
        </c:dLbls>
        <c:marker val="1"/>
        <c:smooth val="0"/>
        <c:axId val="220972160"/>
        <c:axId val="220973696"/>
      </c:lineChart>
      <c:catAx>
        <c:axId val="220972160"/>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lang="en-US" sz="1600" b="1"/>
            </a:pPr>
            <a:endParaRPr lang="en-US"/>
          </a:p>
        </c:txPr>
        <c:crossAx val="220973696"/>
        <c:crosses val="autoZero"/>
        <c:auto val="1"/>
        <c:lblAlgn val="ctr"/>
        <c:lblOffset val="100"/>
        <c:noMultiLvlLbl val="0"/>
      </c:catAx>
      <c:valAx>
        <c:axId val="220973696"/>
        <c:scaling>
          <c:orientation val="minMax"/>
        </c:scaling>
        <c:delete val="0"/>
        <c:axPos val="l"/>
        <c:majorGridlines>
          <c:spPr>
            <a:ln>
              <a:noFill/>
            </a:ln>
          </c:spPr>
        </c:majorGridlines>
        <c:title>
          <c:tx>
            <c:rich>
              <a:bodyPr rot="-5400000" vert="horz"/>
              <a:lstStyle/>
              <a:p>
                <a:pPr>
                  <a:defRPr lang="en-US" sz="2000"/>
                </a:pPr>
                <a:r>
                  <a:rPr lang="en-US" sz="2000"/>
                  <a:t>Tg CH</a:t>
                </a:r>
                <a:r>
                  <a:rPr lang="en-US" sz="2000" baseline="-25000"/>
                  <a:t>4</a:t>
                </a:r>
                <a:r>
                  <a:rPr lang="en-US" sz="2000"/>
                  <a:t>/yr</a:t>
                </a:r>
              </a:p>
            </c:rich>
          </c:tx>
          <c:layout>
            <c:manualLayout>
              <c:xMode val="edge"/>
              <c:yMode val="edge"/>
              <c:x val="2.7777214059582812E-3"/>
              <c:y val="0.34584030511811015"/>
            </c:manualLayout>
          </c:layout>
          <c:overlay val="0"/>
        </c:title>
        <c:numFmt formatCode="General" sourceLinked="1"/>
        <c:majorTickMark val="out"/>
        <c:minorTickMark val="none"/>
        <c:tickLblPos val="nextTo"/>
        <c:spPr>
          <a:ln w="19050">
            <a:solidFill>
              <a:schemeClr val="tx1"/>
            </a:solidFill>
          </a:ln>
        </c:spPr>
        <c:txPr>
          <a:bodyPr/>
          <a:lstStyle/>
          <a:p>
            <a:pPr>
              <a:defRPr lang="en-US" sz="1800" b="1"/>
            </a:pPr>
            <a:endParaRPr lang="en-US"/>
          </a:p>
        </c:txPr>
        <c:crossAx val="220972160"/>
        <c:crosses val="autoZero"/>
        <c:crossBetween val="between"/>
      </c:valAx>
      <c:spPr>
        <a:ln>
          <a:noFill/>
        </a:ln>
      </c:spPr>
    </c:plotArea>
    <c:legend>
      <c:legendPos val="t"/>
      <c:layout>
        <c:manualLayout>
          <c:xMode val="edge"/>
          <c:yMode val="edge"/>
          <c:x val="8.3136872710854168E-2"/>
          <c:y val="8.1632895825003132E-2"/>
          <c:w val="0.91445935101570996"/>
          <c:h val="0.12564776082677201"/>
        </c:manualLayout>
      </c:layout>
      <c:overlay val="0"/>
      <c:txPr>
        <a:bodyPr/>
        <a:lstStyle/>
        <a:p>
          <a:pPr>
            <a:defRPr lang="en-US" sz="2000" b="1" baseline="0"/>
          </a:pPr>
          <a:endParaRPr lang="en-US"/>
        </a:p>
      </c:txPr>
    </c:legend>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AFFFD29-2A6A-498C-A954-4E3E024EC298}" type="datetimeFigureOut">
              <a:rPr lang="en-US"/>
              <a:pPr>
                <a:defRPr/>
              </a:pPr>
              <a:t>9/6/2013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52D1A9E-DBE7-4FC2-8C90-387B06971A95}" type="slidenum">
              <a:rPr lang="en-US"/>
              <a:pPr>
                <a:defRPr/>
              </a:pPr>
              <a:t>‹#›</a:t>
            </a:fld>
            <a:endParaRPr lang="en-US"/>
          </a:p>
        </p:txBody>
      </p:sp>
    </p:spTree>
    <p:extLst>
      <p:ext uri="{BB962C8B-B14F-4D97-AF65-F5344CB8AC3E}">
        <p14:creationId xmlns:p14="http://schemas.microsoft.com/office/powerpoint/2010/main" val="109258724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F65D86-BEB7-46EF-A771-1F705FD9D529}"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CCG global network: 34 sites, flask pairs analyzed by D. Helmig at INSTAAR since 2004, HATS global network 15 sites; Regional North American network: 8 towers and 14 airplane sites 2007 to present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61FD20-89DE-42BF-8F83-F43164183DE1}" type="slidenum">
              <a:rPr lang="en-US"/>
              <a:pPr fontAlgn="base">
                <a:spcBef>
                  <a:spcPct val="0"/>
                </a:spcBef>
                <a:spcAft>
                  <a:spcPct val="0"/>
                </a:spcAft>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are these pictures of? Potential emissions of different mixes depending on processing stage.  Has impact on regional air. </a:t>
            </a:r>
          </a:p>
          <a:p>
            <a:pPr>
              <a:spcBef>
                <a:spcPct val="0"/>
              </a:spcBef>
            </a:pPr>
            <a:r>
              <a:rPr lang="en-US" smtClean="0"/>
              <a:t>Drilling rig, condensate tanks + produced water in small tank, xmas tree is wellhead, compressor station – push gas through pipeline to processing plant is central, </a:t>
            </a:r>
          </a:p>
          <a:p>
            <a:pPr>
              <a:spcBef>
                <a:spcPct val="0"/>
              </a:spcBef>
            </a:pPr>
            <a:r>
              <a:rPr lang="en-US" smtClean="0"/>
              <a:t>Separator on wellpad, truck brings produced water to a pond in Utah.  </a:t>
            </a:r>
          </a:p>
          <a:p>
            <a:pPr>
              <a:spcBef>
                <a:spcPct val="0"/>
              </a:spcBef>
            </a:pPr>
            <a:r>
              <a:rPr lang="en-US" smtClean="0"/>
              <a:t>Use the atmosphere as a check on bottom-up inventory estimates</a:t>
            </a:r>
          </a:p>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F16051-5C51-4DF8-A5F8-133B24BE6907}" type="slidenum">
              <a:rPr lang="en-US"/>
              <a:pPr fontAlgn="base">
                <a:spcBef>
                  <a:spcPct val="0"/>
                </a:spcBef>
                <a:spcAft>
                  <a:spcPct val="0"/>
                </a:spcAft>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Under the ideal meteorological conditions, we can calculate the area CH</a:t>
            </a:r>
            <a:r>
              <a:rPr lang="en-US" baseline="-25000" smtClean="0"/>
              <a:t>4</a:t>
            </a:r>
            <a:r>
              <a:rPr lang="en-US" smtClean="0"/>
              <a:t> flux with a low uncertainty.</a:t>
            </a:r>
          </a:p>
          <a:p>
            <a:pPr>
              <a:spcBef>
                <a:spcPct val="0"/>
              </a:spcBef>
            </a:pPr>
            <a:r>
              <a:rPr lang="en-US" smtClean="0"/>
              <a:t>Basin scale, not continental scale – </a:t>
            </a:r>
          </a:p>
          <a:p>
            <a:pPr>
              <a:spcBef>
                <a:spcPct val="0"/>
              </a:spcBef>
            </a:pPr>
            <a:r>
              <a:rPr lang="en-US" smtClean="0"/>
              <a:t>Variables are measured as I will show later, and used to estimate uncertainty.</a:t>
            </a:r>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3C7CF-EE33-4937-BBED-34E879848D58}" type="slidenum">
              <a:rPr lang="en-US"/>
              <a:pPr fontAlgn="base">
                <a:spcBef>
                  <a:spcPct val="0"/>
                </a:spcBef>
                <a:spcAft>
                  <a:spcPct val="0"/>
                </a:spcAft>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http://energyindepth.org/national/epas-massive-downward-revision-of-methane-emissions/</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3B08F3-14FA-4D8F-AC90-F04B6B2725E1}" type="slidenum">
              <a:rPr lang="en-US"/>
              <a:pPr fontAlgn="base">
                <a:spcBef>
                  <a:spcPct val="0"/>
                </a:spcBef>
                <a:spcAft>
                  <a:spcPct val="0"/>
                </a:spcAft>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79A459-62F5-40CD-A432-83ADFB41105E}" type="datetimeFigureOut">
              <a:rPr lang="en-US"/>
              <a:pPr>
                <a:defRPr/>
              </a:pPr>
              <a:t>9/6/2013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0BE0A5-6003-4CEB-9E99-1D7A51A0B3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1AEE92-041B-4443-872C-836E9BF31B4C}" type="datetimeFigureOut">
              <a:rPr lang="en-US"/>
              <a:pPr>
                <a:defRPr/>
              </a:pPr>
              <a:t>9/6/2013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DB4A59-311B-47D2-98D7-7EC1F8D122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13B362-C79A-4849-8B8A-2A03A25D08F1}" type="datetimeFigureOut">
              <a:rPr lang="en-US"/>
              <a:pPr>
                <a:defRPr/>
              </a:pPr>
              <a:t>9/6/2013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108051-B76B-42C9-9D0C-AA57A8A6FB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210179"/>
            <a:ext cx="4102100" cy="25329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4"/>
          <p:cNvSpPr>
            <a:spLocks noGrp="1"/>
          </p:cNvSpPr>
          <p:nvPr>
            <p:ph sz="quarter" idx="12"/>
          </p:nvPr>
        </p:nvSpPr>
        <p:spPr>
          <a:xfrm>
            <a:off x="4584700" y="1210179"/>
            <a:ext cx="4102100" cy="25329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4"/>
          <p:cNvSpPr>
            <a:spLocks noGrp="1"/>
          </p:cNvSpPr>
          <p:nvPr>
            <p:ph sz="quarter" idx="13"/>
          </p:nvPr>
        </p:nvSpPr>
        <p:spPr>
          <a:xfrm>
            <a:off x="457200" y="3836737"/>
            <a:ext cx="4102100" cy="25974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4"/>
          <p:cNvSpPr>
            <a:spLocks noGrp="1"/>
          </p:cNvSpPr>
          <p:nvPr>
            <p:ph sz="quarter" idx="14"/>
          </p:nvPr>
        </p:nvSpPr>
        <p:spPr>
          <a:xfrm>
            <a:off x="4584700" y="3836737"/>
            <a:ext cx="4102100" cy="25974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2"/>
          <p:cNvSpPr>
            <a:spLocks noGrp="1"/>
          </p:cNvSpPr>
          <p:nvPr>
            <p:ph type="sldNum" sz="quarter" idx="15"/>
          </p:nvPr>
        </p:nvSpPr>
        <p:spPr/>
        <p:txBody>
          <a:bodyPr/>
          <a:lstStyle>
            <a:lvl1pPr>
              <a:defRPr dirty="0"/>
            </a:lvl1pPr>
          </a:lstStyle>
          <a:p>
            <a:pPr>
              <a:defRPr/>
            </a:pPr>
            <a:r>
              <a:rPr lang="en-US"/>
              <a:t>Slide-</a:t>
            </a:r>
            <a:fld id="{5E14E7EB-CB4A-484F-9257-F099BCDADB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B10505-557C-4944-B5E4-1CC995B87D14}" type="datetimeFigureOut">
              <a:rPr lang="en-US"/>
              <a:pPr>
                <a:defRPr/>
              </a:pPr>
              <a:t>9/6/2013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57D6BF-31C3-4A8D-83FE-AE74828394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F7FE60-9AB9-43E6-BA22-3284127591C3}" type="datetimeFigureOut">
              <a:rPr lang="en-US"/>
              <a:pPr>
                <a:defRPr/>
              </a:pPr>
              <a:t>9/6/2013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FDC38A-E13F-499F-A900-D193EB03C4E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86D40D-5C00-4CF0-880E-B8081979734B}" type="datetimeFigureOut">
              <a:rPr lang="en-US"/>
              <a:pPr>
                <a:defRPr/>
              </a:pPr>
              <a:t>9/6/2013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E8DEA7-0097-4232-BE65-F36D4AED5F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7BB86B-323A-46E9-99E1-61D84A75211D}" type="datetimeFigureOut">
              <a:rPr lang="en-US"/>
              <a:pPr>
                <a:defRPr/>
              </a:pPr>
              <a:t>9/6/2013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F588DD-0E4C-4692-B7D9-562AE3F59F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8995DB-CBE8-48BA-A867-DADC4A80B63E}" type="datetimeFigureOut">
              <a:rPr lang="en-US"/>
              <a:pPr>
                <a:defRPr/>
              </a:pPr>
              <a:t>9/6/2013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DE6D2D-0FF2-4872-BC6C-CB62123F86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AD9FB1-0899-40E2-8F8A-D08D4BB71FBF}" type="datetimeFigureOut">
              <a:rPr lang="en-US"/>
              <a:pPr>
                <a:defRPr/>
              </a:pPr>
              <a:t>9/6/2013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CA783F-70F1-4EC8-BBD1-0DA6726644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1882D0-2EB1-4E84-A41D-17D937D78407}" type="datetimeFigureOut">
              <a:rPr lang="en-US"/>
              <a:pPr>
                <a:defRPr/>
              </a:pPr>
              <a:t>9/6/2013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D9BE07-2834-4CDF-AAAC-5A730B96AF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9A2EF4-DB86-4F4E-943F-CB7020B2DF75}" type="datetimeFigureOut">
              <a:rPr lang="en-US"/>
              <a:pPr>
                <a:defRPr/>
              </a:pPr>
              <a:t>9/6/2013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D93845-72DA-4B9E-8370-E78F866C2D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C823312-139F-42A4-BB5B-07C67C56C084}" type="datetimeFigureOut">
              <a:rPr lang="en-US"/>
              <a:pPr>
                <a:defRPr/>
              </a:pPr>
              <a:t>9/6/2013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1088793-05AF-4836-B2A8-3CDB47C367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17.png"/><Relationship Id="rId12"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4.jpeg"/><Relationship Id="rId5" Type="http://schemas.openxmlformats.org/officeDocument/2006/relationships/image" Target="../media/image39.jpeg"/><Relationship Id="rId10" Type="http://schemas.openxmlformats.org/officeDocument/2006/relationships/image" Target="../media/image43.png"/><Relationship Id="rId4" Type="http://schemas.openxmlformats.org/officeDocument/2006/relationships/image" Target="../media/image38.jpeg"/><Relationship Id="rId9"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arfield-county.com/environmental-health/battlement-mesa-health-impact-assessment-ehms.aspx" TargetMode="Externa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hyperlink" Target="http://www.epa.gov/climatechange/ghgemissions/" TargetMode="External"/><Relationship Id="rId5" Type="http://schemas.openxmlformats.org/officeDocument/2006/relationships/hyperlink" Target="http://www.wrapair2.org/PhaseIII.aspx" TargetMode="External"/><Relationship Id="rId4" Type="http://schemas.openxmlformats.org/officeDocument/2006/relationships/hyperlink" Target="http://oeh.tandfonline.com/doi/abs/10.1080/15459624.2013.788352"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emf"/><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4" Type="http://schemas.openxmlformats.org/officeDocument/2006/relationships/image" Target="../media/image73.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Driling_rig_near_Community_Weld_County_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6858000"/>
          </a:xfrm>
          <a:prstGeom prst="rect">
            <a:avLst/>
          </a:prstGeom>
          <a:noFill/>
          <a:ln w="9525">
            <a:noFill/>
            <a:miter lim="800000"/>
            <a:headEnd/>
            <a:tailEnd/>
          </a:ln>
        </p:spPr>
      </p:pic>
      <p:sp>
        <p:nvSpPr>
          <p:cNvPr id="2" name="Title 1"/>
          <p:cNvSpPr>
            <a:spLocks noGrp="1"/>
          </p:cNvSpPr>
          <p:nvPr>
            <p:ph type="ctrTitle"/>
          </p:nvPr>
        </p:nvSpPr>
        <p:spPr>
          <a:xfrm>
            <a:off x="95250" y="111125"/>
            <a:ext cx="5888038" cy="1392238"/>
          </a:xfrm>
          <a:solidFill>
            <a:schemeClr val="accent1">
              <a:lumMod val="40000"/>
              <a:lumOff val="60000"/>
            </a:schemeClr>
          </a:solidFill>
        </p:spPr>
        <p:txBody>
          <a:bodyPr rtlCol="0">
            <a:noAutofit/>
          </a:bodyPr>
          <a:lstStyle/>
          <a:p>
            <a:pPr fontAlgn="auto">
              <a:spcAft>
                <a:spcPts val="0"/>
              </a:spcAft>
              <a:defRPr/>
            </a:pPr>
            <a:r>
              <a:rPr lang="en-US" b="1" i="1" dirty="0" smtClean="0">
                <a:solidFill>
                  <a:srgbClr val="000090"/>
                </a:solidFill>
              </a:rPr>
              <a:t>Is shale gas extraction good for climate?</a:t>
            </a:r>
            <a:endParaRPr lang="en-US" dirty="0">
              <a:solidFill>
                <a:srgbClr val="000090"/>
              </a:solidFill>
            </a:endParaRPr>
          </a:p>
        </p:txBody>
      </p:sp>
      <p:sp>
        <p:nvSpPr>
          <p:cNvPr id="3" name="Subtitle 2"/>
          <p:cNvSpPr>
            <a:spLocks noGrp="1"/>
          </p:cNvSpPr>
          <p:nvPr>
            <p:ph type="subTitle" idx="1"/>
          </p:nvPr>
        </p:nvSpPr>
        <p:spPr>
          <a:xfrm>
            <a:off x="95250" y="5410200"/>
            <a:ext cx="7278688" cy="1447800"/>
          </a:xfrm>
        </p:spPr>
        <p:txBody>
          <a:bodyPr rtlCol="0">
            <a:normAutofit fontScale="70000" lnSpcReduction="20000"/>
          </a:bodyPr>
          <a:lstStyle/>
          <a:p>
            <a:pPr algn="l" fontAlgn="auto">
              <a:spcAft>
                <a:spcPts val="0"/>
              </a:spcAft>
              <a:buFont typeface="Arial"/>
              <a:buNone/>
              <a:defRPr/>
            </a:pPr>
            <a:r>
              <a:rPr lang="en-US" dirty="0" smtClean="0">
                <a:solidFill>
                  <a:schemeClr val="bg1"/>
                </a:solidFill>
              </a:rPr>
              <a:t>Gabrielle </a:t>
            </a:r>
            <a:r>
              <a:rPr lang="en-US" dirty="0" err="1" smtClean="0">
                <a:solidFill>
                  <a:schemeClr val="bg1"/>
                </a:solidFill>
              </a:rPr>
              <a:t>Pétron</a:t>
            </a:r>
            <a:endParaRPr lang="en-US" dirty="0">
              <a:solidFill>
                <a:schemeClr val="bg1"/>
              </a:solidFill>
            </a:endParaRPr>
          </a:p>
          <a:p>
            <a:pPr algn="l" fontAlgn="auto">
              <a:spcAft>
                <a:spcPts val="0"/>
              </a:spcAft>
              <a:buFont typeface="Arial"/>
              <a:buNone/>
              <a:defRPr/>
            </a:pPr>
            <a:r>
              <a:rPr lang="en-US" dirty="0" smtClean="0">
                <a:solidFill>
                  <a:schemeClr val="bg1"/>
                </a:solidFill>
              </a:rPr>
              <a:t>Cooperative Institute for Research in Environmental Sciences</a:t>
            </a:r>
          </a:p>
          <a:p>
            <a:pPr algn="l" fontAlgn="auto">
              <a:spcAft>
                <a:spcPts val="0"/>
              </a:spcAft>
              <a:buFont typeface="Arial"/>
              <a:buNone/>
              <a:defRPr/>
            </a:pPr>
            <a:r>
              <a:rPr lang="en-US" dirty="0" smtClean="0">
                <a:solidFill>
                  <a:schemeClr val="bg1"/>
                </a:solidFill>
              </a:rPr>
              <a:t>University of Colorado, Boulder, CO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
            <a:ext cx="9144000" cy="722313"/>
          </a:xfrm>
          <a:solidFill>
            <a:srgbClr val="1F497D"/>
          </a:solidFill>
        </p:spPr>
        <p:txBody>
          <a:bodyPr rtlCol="0">
            <a:normAutofit fontScale="90000"/>
          </a:bodyPr>
          <a:lstStyle/>
          <a:p>
            <a:pPr fontAlgn="auto">
              <a:spcAft>
                <a:spcPts val="0"/>
              </a:spcAft>
              <a:defRPr/>
            </a:pPr>
            <a:r>
              <a:rPr lang="en-US" b="1" dirty="0" smtClean="0">
                <a:solidFill>
                  <a:srgbClr val="FFFFFF"/>
                </a:solidFill>
              </a:rPr>
              <a:t>What’s in natural gas?</a:t>
            </a:r>
            <a:endParaRPr lang="en-US" b="1" dirty="0">
              <a:solidFill>
                <a:srgbClr val="FFFFFF"/>
              </a:solidFill>
            </a:endParaRPr>
          </a:p>
        </p:txBody>
      </p:sp>
      <p:sp>
        <p:nvSpPr>
          <p:cNvPr id="25602" name="TextBox 6"/>
          <p:cNvSpPr txBox="1">
            <a:spLocks noChangeArrowheads="1"/>
          </p:cNvSpPr>
          <p:nvPr/>
        </p:nvSpPr>
        <p:spPr bwMode="auto">
          <a:xfrm>
            <a:off x="87313" y="5099050"/>
            <a:ext cx="2768600" cy="1200150"/>
          </a:xfrm>
          <a:prstGeom prst="rect">
            <a:avLst/>
          </a:prstGeom>
          <a:noFill/>
          <a:ln w="9525">
            <a:solidFill>
              <a:srgbClr val="1F497D"/>
            </a:solidFill>
            <a:miter lim="800000"/>
            <a:headEnd/>
            <a:tailEnd/>
          </a:ln>
        </p:spPr>
        <p:txBody>
          <a:bodyPr>
            <a:spAutoFit/>
          </a:bodyPr>
          <a:lstStyle/>
          <a:p>
            <a:r>
              <a:rPr lang="en-US" sz="2400" b="1">
                <a:solidFill>
                  <a:srgbClr val="FF0000"/>
                </a:solidFill>
                <a:latin typeface="Calisto MT"/>
                <a:ea typeface="Calisto MT"/>
                <a:cs typeface="Calisto MT"/>
              </a:rPr>
              <a:t>Produced “raw gas” </a:t>
            </a:r>
            <a:r>
              <a:rPr lang="en-US" sz="2400">
                <a:latin typeface="Calisto MT"/>
                <a:ea typeface="Calisto MT"/>
                <a:cs typeface="Calisto MT"/>
              </a:rPr>
              <a:t>is composed of 70-90% methane</a:t>
            </a:r>
          </a:p>
        </p:txBody>
      </p:sp>
      <p:sp>
        <p:nvSpPr>
          <p:cNvPr id="25603" name="TextBox 8"/>
          <p:cNvSpPr txBox="1">
            <a:spLocks noChangeArrowheads="1"/>
          </p:cNvSpPr>
          <p:nvPr/>
        </p:nvSpPr>
        <p:spPr bwMode="auto">
          <a:xfrm>
            <a:off x="6362700" y="5270500"/>
            <a:ext cx="2597150" cy="831850"/>
          </a:xfrm>
          <a:prstGeom prst="rect">
            <a:avLst/>
          </a:prstGeom>
          <a:solidFill>
            <a:srgbClr val="FFFFFF"/>
          </a:solidFill>
          <a:ln w="9525">
            <a:solidFill>
              <a:srgbClr val="1F497D"/>
            </a:solidFill>
            <a:miter lim="800000"/>
            <a:headEnd/>
            <a:tailEnd/>
          </a:ln>
        </p:spPr>
        <p:txBody>
          <a:bodyPr>
            <a:spAutoFit/>
          </a:bodyPr>
          <a:lstStyle/>
          <a:p>
            <a:r>
              <a:rPr lang="en-US" sz="2400" b="1">
                <a:solidFill>
                  <a:srgbClr val="3366FF"/>
                </a:solidFill>
                <a:latin typeface="Calisto MT"/>
                <a:ea typeface="Calisto MT"/>
                <a:cs typeface="Calisto MT"/>
              </a:rPr>
              <a:t>Distribution gas   </a:t>
            </a:r>
            <a:r>
              <a:rPr lang="en-US" sz="2400">
                <a:latin typeface="Calisto MT"/>
                <a:ea typeface="Calisto MT"/>
                <a:cs typeface="Calisto MT"/>
              </a:rPr>
              <a:t>is &gt;90% methane</a:t>
            </a:r>
          </a:p>
        </p:txBody>
      </p:sp>
      <p:sp>
        <p:nvSpPr>
          <p:cNvPr id="18" name="Right Arrow 17"/>
          <p:cNvSpPr/>
          <p:nvPr/>
        </p:nvSpPr>
        <p:spPr>
          <a:xfrm>
            <a:off x="3117850" y="5381625"/>
            <a:ext cx="3044825" cy="611188"/>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5" name="Picture 21"/>
          <p:cNvPicPr>
            <a:picLocks noChangeAspect="1"/>
          </p:cNvPicPr>
          <p:nvPr/>
        </p:nvPicPr>
        <p:blipFill>
          <a:blip r:embed="rId2" cstate="email">
            <a:extLst>
              <a:ext uri="{28A0092B-C50C-407E-A947-70E740481C1C}">
                <a14:useLocalDpi xmlns:a14="http://schemas.microsoft.com/office/drawing/2010/main"/>
              </a:ext>
            </a:extLst>
          </a:blip>
          <a:srcRect b="12805"/>
          <a:stretch>
            <a:fillRect/>
          </a:stretch>
        </p:blipFill>
        <p:spPr bwMode="auto">
          <a:xfrm>
            <a:off x="1922463" y="1017588"/>
            <a:ext cx="6883400" cy="4081462"/>
          </a:xfrm>
          <a:prstGeom prst="rect">
            <a:avLst/>
          </a:prstGeom>
          <a:noFill/>
          <a:ln w="9525">
            <a:noFill/>
            <a:miter lim="800000"/>
            <a:headEnd/>
            <a:tailEnd/>
          </a:ln>
        </p:spPr>
      </p:pic>
      <p:sp>
        <p:nvSpPr>
          <p:cNvPr id="25606" name="TextBox 7"/>
          <p:cNvSpPr txBox="1">
            <a:spLocks noChangeArrowheads="1"/>
          </p:cNvSpPr>
          <p:nvPr/>
        </p:nvSpPr>
        <p:spPr bwMode="auto">
          <a:xfrm>
            <a:off x="7035800" y="801688"/>
            <a:ext cx="1184275" cy="954087"/>
          </a:xfrm>
          <a:prstGeom prst="rect">
            <a:avLst/>
          </a:prstGeom>
          <a:solidFill>
            <a:srgbClr val="FF0000"/>
          </a:solidFill>
          <a:ln w="9525">
            <a:noFill/>
            <a:miter lim="800000"/>
            <a:headEnd/>
            <a:tailEnd/>
          </a:ln>
        </p:spPr>
        <p:txBody>
          <a:bodyPr>
            <a:spAutoFit/>
          </a:bodyPr>
          <a:lstStyle/>
          <a:p>
            <a:r>
              <a:rPr lang="en-US" sz="2800">
                <a:solidFill>
                  <a:srgbClr val="FFFFFF"/>
                </a:solidFill>
                <a:latin typeface="Calibri" pitchFamily="34" charset="0"/>
              </a:rPr>
              <a:t>Air Toxics</a:t>
            </a:r>
          </a:p>
        </p:txBody>
      </p:sp>
      <p:sp>
        <p:nvSpPr>
          <p:cNvPr id="25607" name="TextBox 14"/>
          <p:cNvSpPr txBox="1">
            <a:spLocks noChangeArrowheads="1"/>
          </p:cNvSpPr>
          <p:nvPr/>
        </p:nvSpPr>
        <p:spPr bwMode="auto">
          <a:xfrm>
            <a:off x="0" y="768350"/>
            <a:ext cx="1843088" cy="1384300"/>
          </a:xfrm>
          <a:prstGeom prst="rect">
            <a:avLst/>
          </a:prstGeom>
          <a:solidFill>
            <a:srgbClr val="FF0000"/>
          </a:solidFill>
          <a:ln w="9525">
            <a:noFill/>
            <a:miter lim="800000"/>
            <a:headEnd/>
            <a:tailEnd/>
          </a:ln>
        </p:spPr>
        <p:txBody>
          <a:bodyPr>
            <a:spAutoFit/>
          </a:bodyPr>
          <a:lstStyle/>
          <a:p>
            <a:r>
              <a:rPr lang="en-US" sz="2800">
                <a:solidFill>
                  <a:srgbClr val="FFFFFF"/>
                </a:solidFill>
                <a:latin typeface="Calibri" pitchFamily="34" charset="0"/>
              </a:rPr>
              <a:t>Surface ozone precursors</a:t>
            </a:r>
          </a:p>
        </p:txBody>
      </p:sp>
      <p:sp>
        <p:nvSpPr>
          <p:cNvPr id="25608" name="TextBox 10"/>
          <p:cNvSpPr txBox="1">
            <a:spLocks noChangeArrowheads="1"/>
          </p:cNvSpPr>
          <p:nvPr/>
        </p:nvSpPr>
        <p:spPr bwMode="auto">
          <a:xfrm>
            <a:off x="5605463" y="3613150"/>
            <a:ext cx="1331912" cy="831850"/>
          </a:xfrm>
          <a:prstGeom prst="rect">
            <a:avLst/>
          </a:prstGeom>
          <a:solidFill>
            <a:srgbClr val="FFFF00"/>
          </a:solidFill>
          <a:ln w="9525">
            <a:solidFill>
              <a:schemeClr val="tx2"/>
            </a:solidFill>
            <a:miter lim="800000"/>
            <a:headEnd/>
            <a:tailEnd/>
          </a:ln>
        </p:spPr>
        <p:txBody>
          <a:bodyPr>
            <a:spAutoFit/>
          </a:bodyPr>
          <a:lstStyle/>
          <a:p>
            <a:r>
              <a:rPr lang="en-US" sz="2400">
                <a:solidFill>
                  <a:srgbClr val="FF0000"/>
                </a:solidFill>
                <a:latin typeface="Calibri" pitchFamily="34" charset="0"/>
              </a:rPr>
              <a:t>Methane (CH</a:t>
            </a:r>
            <a:r>
              <a:rPr lang="en-US" sz="2400" baseline="-25000">
                <a:solidFill>
                  <a:srgbClr val="FF0000"/>
                </a:solidFill>
                <a:latin typeface="Calibri" pitchFamily="34" charset="0"/>
              </a:rPr>
              <a:t>4</a:t>
            </a:r>
            <a:r>
              <a:rPr lang="en-US" sz="2400">
                <a:solidFill>
                  <a:srgbClr val="FF0000"/>
                </a:solidFill>
                <a:latin typeface="Calibri" pitchFamily="34" charset="0"/>
              </a:rPr>
              <a:t>)</a:t>
            </a:r>
          </a:p>
        </p:txBody>
      </p:sp>
      <p:sp>
        <p:nvSpPr>
          <p:cNvPr id="13" name="TextBox 12"/>
          <p:cNvSpPr txBox="1"/>
          <p:nvPr/>
        </p:nvSpPr>
        <p:spPr>
          <a:xfrm>
            <a:off x="180975" y="3268663"/>
            <a:ext cx="2249488" cy="1200150"/>
          </a:xfrm>
          <a:prstGeom prst="rect">
            <a:avLst/>
          </a:prstGeom>
          <a:solidFill>
            <a:schemeClr val="accent3">
              <a:lumMod val="40000"/>
              <a:lumOff val="60000"/>
            </a:schemeClr>
          </a:solidFill>
        </p:spPr>
        <p:txBody>
          <a:bodyPr>
            <a:spAutoFit/>
          </a:bodyPr>
          <a:lstStyle/>
          <a:p>
            <a:pPr fontAlgn="auto">
              <a:spcBef>
                <a:spcPts val="0"/>
              </a:spcBef>
              <a:spcAft>
                <a:spcPts val="0"/>
              </a:spcAft>
              <a:defRPr/>
            </a:pPr>
            <a:r>
              <a:rPr lang="en-US" i="1" dirty="0">
                <a:latin typeface="+mn-lt"/>
              </a:rPr>
              <a:t>Composition of gas varies from one basin/formation/well to another.</a:t>
            </a:r>
          </a:p>
        </p:txBody>
      </p:sp>
      <p:sp>
        <p:nvSpPr>
          <p:cNvPr id="25610" name="TextBox 18"/>
          <p:cNvSpPr txBox="1">
            <a:spLocks noChangeArrowheads="1"/>
          </p:cNvSpPr>
          <p:nvPr/>
        </p:nvSpPr>
        <p:spPr bwMode="auto">
          <a:xfrm>
            <a:off x="887413" y="2425700"/>
            <a:ext cx="955675" cy="523875"/>
          </a:xfrm>
          <a:prstGeom prst="rect">
            <a:avLst/>
          </a:prstGeom>
          <a:solidFill>
            <a:srgbClr val="FFFF00"/>
          </a:solidFill>
          <a:ln w="9525">
            <a:noFill/>
            <a:miter lim="800000"/>
            <a:headEnd/>
            <a:tailEnd/>
          </a:ln>
        </p:spPr>
        <p:txBody>
          <a:bodyPr>
            <a:spAutoFit/>
          </a:bodyPr>
          <a:lstStyle/>
          <a:p>
            <a:r>
              <a:rPr lang="en-US" sz="2800">
                <a:solidFill>
                  <a:srgbClr val="FF0000"/>
                </a:solidFill>
                <a:latin typeface="Calibri" pitchFamily="34" charset="0"/>
              </a:rPr>
              <a:t>NGLs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3175"/>
            <a:ext cx="9144000" cy="898525"/>
          </a:xfrm>
          <a:solidFill>
            <a:schemeClr val="tx2"/>
          </a:solidFill>
        </p:spPr>
        <p:txBody>
          <a:bodyPr/>
          <a:lstStyle/>
          <a:p>
            <a:r>
              <a:rPr lang="en-US" sz="3600" b="1" smtClean="0">
                <a:solidFill>
                  <a:schemeClr val="bg1"/>
                </a:solidFill>
              </a:rPr>
              <a:t>US EPA estimates of CH</a:t>
            </a:r>
            <a:r>
              <a:rPr lang="en-US" sz="3600" b="1" baseline="-25000" smtClean="0">
                <a:solidFill>
                  <a:schemeClr val="bg1"/>
                </a:solidFill>
              </a:rPr>
              <a:t>4</a:t>
            </a:r>
            <a:r>
              <a:rPr lang="en-US" sz="3600" b="1" smtClean="0">
                <a:solidFill>
                  <a:schemeClr val="bg1"/>
                </a:solidFill>
              </a:rPr>
              <a:t> emissions from NG</a:t>
            </a:r>
          </a:p>
        </p:txBody>
      </p:sp>
      <p:sp>
        <p:nvSpPr>
          <p:cNvPr id="3" name="Content Placeholder 2"/>
          <p:cNvSpPr>
            <a:spLocks noGrp="1"/>
          </p:cNvSpPr>
          <p:nvPr>
            <p:ph idx="1"/>
          </p:nvPr>
        </p:nvSpPr>
        <p:spPr>
          <a:xfrm>
            <a:off x="355600" y="4984750"/>
            <a:ext cx="8577263" cy="1311275"/>
          </a:xfrm>
          <a:solidFill>
            <a:srgbClr val="FFFF00"/>
          </a:solidFill>
          <a:ln>
            <a:solidFill>
              <a:srgbClr val="800000"/>
            </a:solidFill>
          </a:ln>
        </p:spPr>
        <p:txBody>
          <a:bodyPr rtlCol="0">
            <a:noAutofit/>
          </a:bodyPr>
          <a:lstStyle/>
          <a:p>
            <a:pPr marL="0" indent="0" fontAlgn="auto">
              <a:spcAft>
                <a:spcPts val="0"/>
              </a:spcAft>
              <a:buFont typeface="Arial"/>
              <a:buNone/>
              <a:defRPr/>
            </a:pPr>
            <a:r>
              <a:rPr lang="en-US" sz="2400" dirty="0" smtClean="0"/>
              <a:t>Inventory-based estimates of CH</a:t>
            </a:r>
            <a:r>
              <a:rPr lang="en-US" sz="2400" baseline="-25000" dirty="0" smtClean="0"/>
              <a:t>4</a:t>
            </a:r>
            <a:r>
              <a:rPr lang="en-US" sz="2400" dirty="0" smtClean="0"/>
              <a:t> emissions from US NG systems</a:t>
            </a:r>
          </a:p>
          <a:p>
            <a:pPr fontAlgn="auto">
              <a:spcAft>
                <a:spcPts val="0"/>
              </a:spcAft>
              <a:buFont typeface="Arial"/>
              <a:buChar char="•"/>
              <a:defRPr/>
            </a:pPr>
            <a:r>
              <a:rPr lang="en-US" sz="2400" dirty="0" smtClean="0"/>
              <a:t>Have changed dramatically over the past 4 years</a:t>
            </a:r>
          </a:p>
          <a:p>
            <a:pPr fontAlgn="auto">
              <a:spcAft>
                <a:spcPts val="0"/>
              </a:spcAft>
              <a:buFont typeface="Arial"/>
              <a:buChar char="•"/>
              <a:defRPr/>
            </a:pPr>
            <a:r>
              <a:rPr lang="en-US" sz="2400" dirty="0" smtClean="0"/>
              <a:t>Need to be assessed by independent methods</a:t>
            </a:r>
            <a:endParaRPr lang="en-US" sz="2400" dirty="0"/>
          </a:p>
        </p:txBody>
      </p:sp>
      <p:pic>
        <p:nvPicPr>
          <p:cNvPr id="26627"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l="6145" t="8270" r="31194" b="6560"/>
          <a:stretch>
            <a:fillRect/>
          </a:stretch>
        </p:blipFill>
        <p:spPr bwMode="auto">
          <a:xfrm>
            <a:off x="2924175" y="1944688"/>
            <a:ext cx="2955925" cy="2746375"/>
          </a:xfrm>
          <a:prstGeom prst="rect">
            <a:avLst/>
          </a:prstGeom>
          <a:noFill/>
          <a:ln w="9525">
            <a:noFill/>
            <a:miter lim="800000"/>
            <a:headEnd/>
            <a:tailEnd/>
          </a:ln>
        </p:spPr>
      </p:pic>
      <p:pic>
        <p:nvPicPr>
          <p:cNvPr id="26628"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l="7239" t="8633" r="31938" b="7809"/>
          <a:stretch>
            <a:fillRect/>
          </a:stretch>
        </p:blipFill>
        <p:spPr bwMode="auto">
          <a:xfrm>
            <a:off x="0" y="1944688"/>
            <a:ext cx="2924175" cy="2746375"/>
          </a:xfrm>
          <a:prstGeom prst="rect">
            <a:avLst/>
          </a:prstGeom>
          <a:noFill/>
          <a:ln w="9525">
            <a:noFill/>
            <a:miter lim="800000"/>
            <a:headEnd/>
            <a:tailEnd/>
          </a:ln>
        </p:spPr>
      </p:pic>
      <p:pic>
        <p:nvPicPr>
          <p:cNvPr id="2662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l="12238" r="34253" b="87158"/>
          <a:stretch>
            <a:fillRect/>
          </a:stretch>
        </p:blipFill>
        <p:spPr bwMode="auto">
          <a:xfrm>
            <a:off x="177800" y="1120775"/>
            <a:ext cx="5475288" cy="823913"/>
          </a:xfrm>
          <a:prstGeom prst="rect">
            <a:avLst/>
          </a:prstGeom>
          <a:noFill/>
          <a:ln w="9525">
            <a:noFill/>
            <a:miter lim="800000"/>
            <a:headEnd/>
            <a:tailEnd/>
          </a:ln>
        </p:spPr>
      </p:pic>
      <p:sp>
        <p:nvSpPr>
          <p:cNvPr id="26630" name="TextBox 10"/>
          <p:cNvSpPr txBox="1">
            <a:spLocks noChangeArrowheads="1"/>
          </p:cNvSpPr>
          <p:nvPr/>
        </p:nvSpPr>
        <p:spPr bwMode="auto">
          <a:xfrm>
            <a:off x="355600" y="2144713"/>
            <a:ext cx="2568575" cy="646112"/>
          </a:xfrm>
          <a:prstGeom prst="rect">
            <a:avLst/>
          </a:prstGeom>
          <a:noFill/>
          <a:ln w="9525">
            <a:noFill/>
            <a:miter lim="800000"/>
            <a:headEnd/>
            <a:tailEnd/>
          </a:ln>
        </p:spPr>
        <p:txBody>
          <a:bodyPr>
            <a:spAutoFit/>
          </a:bodyPr>
          <a:lstStyle/>
          <a:p>
            <a:pPr algn="ctr"/>
            <a:r>
              <a:rPr lang="en-US" b="1">
                <a:solidFill>
                  <a:srgbClr val="933BA3"/>
                </a:solidFill>
                <a:latin typeface="Calibri" pitchFamily="34" charset="0"/>
              </a:rPr>
              <a:t>2010 EPA US GHG inventory</a:t>
            </a:r>
          </a:p>
        </p:txBody>
      </p:sp>
      <p:sp>
        <p:nvSpPr>
          <p:cNvPr id="26631" name="TextBox 11"/>
          <p:cNvSpPr txBox="1">
            <a:spLocks noChangeArrowheads="1"/>
          </p:cNvSpPr>
          <p:nvPr/>
        </p:nvSpPr>
        <p:spPr bwMode="auto">
          <a:xfrm>
            <a:off x="3214688" y="2098675"/>
            <a:ext cx="2555875" cy="369888"/>
          </a:xfrm>
          <a:prstGeom prst="rect">
            <a:avLst/>
          </a:prstGeom>
          <a:noFill/>
          <a:ln w="9525">
            <a:noFill/>
            <a:miter lim="800000"/>
            <a:headEnd/>
            <a:tailEnd/>
          </a:ln>
        </p:spPr>
        <p:txBody>
          <a:bodyPr>
            <a:spAutoFit/>
          </a:bodyPr>
          <a:lstStyle/>
          <a:p>
            <a:pPr algn="ctr"/>
            <a:r>
              <a:rPr lang="en-US" b="1">
                <a:solidFill>
                  <a:srgbClr val="008000"/>
                </a:solidFill>
                <a:latin typeface="Calibri" pitchFamily="34" charset="0"/>
              </a:rPr>
              <a:t>2011/2012 EPA</a:t>
            </a:r>
          </a:p>
        </p:txBody>
      </p:sp>
      <p:pic>
        <p:nvPicPr>
          <p:cNvPr id="26632" name="Picture 12"/>
          <p:cNvPicPr>
            <a:picLocks noChangeAspect="1"/>
          </p:cNvPicPr>
          <p:nvPr/>
        </p:nvPicPr>
        <p:blipFill>
          <a:blip r:embed="rId5" cstate="email">
            <a:extLst>
              <a:ext uri="{28A0092B-C50C-407E-A947-70E740481C1C}">
                <a14:useLocalDpi xmlns:a14="http://schemas.microsoft.com/office/drawing/2010/main"/>
              </a:ext>
            </a:extLst>
          </a:blip>
          <a:srcRect r="30167" b="7532"/>
          <a:stretch>
            <a:fillRect/>
          </a:stretch>
        </p:blipFill>
        <p:spPr bwMode="auto">
          <a:xfrm>
            <a:off x="5770563" y="1712913"/>
            <a:ext cx="3263900" cy="2938462"/>
          </a:xfrm>
          <a:prstGeom prst="rect">
            <a:avLst/>
          </a:prstGeom>
          <a:noFill/>
          <a:ln w="9525">
            <a:noFill/>
            <a:miter lim="800000"/>
            <a:headEnd/>
            <a:tailEnd/>
          </a:ln>
        </p:spPr>
      </p:pic>
      <p:sp>
        <p:nvSpPr>
          <p:cNvPr id="26633" name="TextBox 13"/>
          <p:cNvSpPr txBox="1">
            <a:spLocks noChangeArrowheads="1"/>
          </p:cNvSpPr>
          <p:nvPr/>
        </p:nvSpPr>
        <p:spPr bwMode="auto">
          <a:xfrm>
            <a:off x="6386513" y="2098675"/>
            <a:ext cx="2555875" cy="369888"/>
          </a:xfrm>
          <a:prstGeom prst="rect">
            <a:avLst/>
          </a:prstGeom>
          <a:noFill/>
          <a:ln w="9525">
            <a:noFill/>
            <a:miter lim="800000"/>
            <a:headEnd/>
            <a:tailEnd/>
          </a:ln>
        </p:spPr>
        <p:txBody>
          <a:bodyPr>
            <a:spAutoFit/>
          </a:bodyPr>
          <a:lstStyle/>
          <a:p>
            <a:pPr algn="ctr"/>
            <a:r>
              <a:rPr lang="en-US" b="1">
                <a:solidFill>
                  <a:srgbClr val="FF0000"/>
                </a:solidFill>
                <a:latin typeface="Calibri" pitchFamily="34" charset="0"/>
              </a:rPr>
              <a:t>2013 EPA</a:t>
            </a:r>
          </a:p>
        </p:txBody>
      </p:sp>
      <p:sp>
        <p:nvSpPr>
          <p:cNvPr id="15" name="TextBox 14"/>
          <p:cNvSpPr txBox="1"/>
          <p:nvPr/>
        </p:nvSpPr>
        <p:spPr>
          <a:xfrm>
            <a:off x="6110288" y="1020763"/>
            <a:ext cx="2832100" cy="923925"/>
          </a:xfrm>
          <a:prstGeom prst="rect">
            <a:avLst/>
          </a:prstGeom>
          <a:solidFill>
            <a:schemeClr val="accent3">
              <a:lumMod val="60000"/>
              <a:lumOff val="40000"/>
            </a:schemeClr>
          </a:solidFill>
        </p:spPr>
        <p:txBody>
          <a:bodyPr wrap="none">
            <a:spAutoFit/>
          </a:bodyPr>
          <a:lstStyle/>
          <a:p>
            <a:pPr algn="ctr"/>
            <a:r>
              <a:rPr lang="en-US">
                <a:latin typeface="Calibri" pitchFamily="34" charset="0"/>
              </a:rPr>
              <a:t>US EPA GHG inventory</a:t>
            </a:r>
          </a:p>
          <a:p>
            <a:pPr algn="ctr"/>
            <a:r>
              <a:rPr lang="en-US">
                <a:latin typeface="Calibri" pitchFamily="34" charset="0"/>
              </a:rPr>
              <a:t>Methane national emissions</a:t>
            </a:r>
          </a:p>
          <a:p>
            <a:pPr algn="ctr"/>
            <a:r>
              <a:rPr lang="en-US">
                <a:latin typeface="Calibri" pitchFamily="34" charset="0"/>
              </a:rPr>
              <a:t>(Tg/yr)</a:t>
            </a:r>
          </a:p>
        </p:txBody>
      </p:sp>
      <p:sp>
        <p:nvSpPr>
          <p:cNvPr id="26635" name="TextBox 3"/>
          <p:cNvSpPr txBox="1">
            <a:spLocks noChangeArrowheads="1"/>
          </p:cNvSpPr>
          <p:nvPr/>
        </p:nvSpPr>
        <p:spPr bwMode="auto">
          <a:xfrm>
            <a:off x="3467100" y="3114675"/>
            <a:ext cx="1030288" cy="646113"/>
          </a:xfrm>
          <a:prstGeom prst="rect">
            <a:avLst/>
          </a:prstGeom>
          <a:noFill/>
          <a:ln w="9525">
            <a:noFill/>
            <a:miter lim="800000"/>
            <a:headEnd/>
            <a:tailEnd/>
          </a:ln>
        </p:spPr>
        <p:txBody>
          <a:bodyPr>
            <a:spAutoFit/>
          </a:bodyPr>
          <a:lstStyle/>
          <a:p>
            <a:r>
              <a:rPr lang="en-US">
                <a:latin typeface="Calibri" pitchFamily="34" charset="0"/>
              </a:rPr>
              <a:t>2.5% leak rate</a:t>
            </a:r>
          </a:p>
        </p:txBody>
      </p:sp>
      <p:sp>
        <p:nvSpPr>
          <p:cNvPr id="26636" name="TextBox 15"/>
          <p:cNvSpPr txBox="1">
            <a:spLocks noChangeArrowheads="1"/>
          </p:cNvSpPr>
          <p:nvPr/>
        </p:nvSpPr>
        <p:spPr bwMode="auto">
          <a:xfrm>
            <a:off x="6804025" y="3133725"/>
            <a:ext cx="1030288" cy="646113"/>
          </a:xfrm>
          <a:prstGeom prst="rect">
            <a:avLst/>
          </a:prstGeom>
          <a:solidFill>
            <a:schemeClr val="bg1"/>
          </a:solidFill>
          <a:ln w="9525">
            <a:noFill/>
            <a:miter lim="800000"/>
            <a:headEnd/>
            <a:tailEnd/>
          </a:ln>
        </p:spPr>
        <p:txBody>
          <a:bodyPr>
            <a:spAutoFit/>
          </a:bodyPr>
          <a:lstStyle/>
          <a:p>
            <a:r>
              <a:rPr lang="en-US">
                <a:latin typeface="Calibri" pitchFamily="34" charset="0"/>
              </a:rPr>
              <a:t>1.5% leak rate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6325"/>
          </a:xfrm>
          <a:solidFill>
            <a:schemeClr val="accent1">
              <a:lumMod val="75000"/>
            </a:schemeClr>
          </a:solidFill>
        </p:spPr>
        <p:txBody>
          <a:bodyPr rtlCol="0">
            <a:noAutofit/>
          </a:bodyPr>
          <a:lstStyle/>
          <a:p>
            <a:pPr fontAlgn="auto">
              <a:lnSpc>
                <a:spcPct val="90000"/>
              </a:lnSpc>
              <a:spcAft>
                <a:spcPts val="0"/>
              </a:spcAft>
              <a:defRPr/>
            </a:pPr>
            <a:r>
              <a:rPr lang="en-US" sz="3600" b="1" dirty="0" smtClean="0">
                <a:solidFill>
                  <a:schemeClr val="bg1"/>
                </a:solidFill>
              </a:rPr>
              <a:t>How</a:t>
            </a:r>
            <a:r>
              <a:rPr lang="en-US" sz="3600" b="1" dirty="0" smtClean="0">
                <a:solidFill>
                  <a:srgbClr val="FFFFFF"/>
                </a:solidFill>
              </a:rPr>
              <a:t> do we measure the air composition to track Emissions and Air Impacts?</a:t>
            </a:r>
            <a:endParaRPr lang="en-US" sz="3600" b="1" dirty="0">
              <a:solidFill>
                <a:srgbClr val="FFFFFF"/>
              </a:solidFill>
            </a:endParaRPr>
          </a:p>
        </p:txBody>
      </p:sp>
      <p:pic>
        <p:nvPicPr>
          <p:cNvPr id="27650" name="Picture 1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2713" y="1246188"/>
            <a:ext cx="2227262" cy="1420812"/>
          </a:xfrm>
          <a:prstGeom prst="rect">
            <a:avLst/>
          </a:prstGeom>
          <a:noFill/>
          <a:ln w="9525">
            <a:solidFill>
              <a:srgbClr val="BFBFBF"/>
            </a:solidFill>
            <a:miter lim="800000"/>
            <a:headEnd/>
            <a:tailEnd/>
          </a:ln>
        </p:spPr>
      </p:pic>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34163" y="3881438"/>
            <a:ext cx="2244725" cy="1803400"/>
          </a:xfrm>
          <a:prstGeom prst="rect">
            <a:avLst/>
          </a:prstGeom>
          <a:solidFill>
            <a:srgbClr val="0000FF"/>
          </a:solidFill>
          <a:ln>
            <a:solidFill>
              <a:srgbClr val="BFBFBF"/>
            </a:solidFill>
          </a:ln>
          <a:effectLst>
            <a:outerShdw blurRad="50800" dist="38100" dir="2700000" algn="tl" rotWithShape="0">
              <a:prstClr val="black">
                <a:alpha val="40000"/>
              </a:prstClr>
            </a:outerShdw>
          </a:effectLst>
        </p:spPr>
      </p:pic>
      <p:sp>
        <p:nvSpPr>
          <p:cNvPr id="20" name="TextBox 19"/>
          <p:cNvSpPr txBox="1"/>
          <p:nvPr/>
        </p:nvSpPr>
        <p:spPr>
          <a:xfrm>
            <a:off x="4138613" y="2601913"/>
            <a:ext cx="2495550" cy="1939925"/>
          </a:xfrm>
          <a:prstGeom prst="rect">
            <a:avLst/>
          </a:prstGeom>
          <a:noFill/>
        </p:spPr>
        <p:txBody>
          <a:bodyPr>
            <a:spAutoFit/>
          </a:bodyPr>
          <a:lstStyle/>
          <a:p>
            <a:pPr algn="ctr" fontAlgn="auto">
              <a:spcBef>
                <a:spcPts val="0"/>
              </a:spcBef>
              <a:spcAft>
                <a:spcPts val="0"/>
              </a:spcAft>
              <a:defRPr/>
            </a:pPr>
            <a:r>
              <a:rPr lang="en-US" sz="2400" i="1" dirty="0">
                <a:solidFill>
                  <a:schemeClr val="tx2">
                    <a:lumMod val="75000"/>
                  </a:schemeClr>
                </a:solidFill>
                <a:latin typeface="+mn-lt"/>
              </a:rPr>
              <a:t>Tower, aircraft, balloon and van </a:t>
            </a:r>
          </a:p>
          <a:p>
            <a:pPr algn="ctr" fontAlgn="auto">
              <a:spcBef>
                <a:spcPts val="0"/>
              </a:spcBef>
              <a:spcAft>
                <a:spcPts val="0"/>
              </a:spcAft>
              <a:defRPr/>
            </a:pPr>
            <a:r>
              <a:rPr lang="en-US" sz="2400" i="1" dirty="0">
                <a:solidFill>
                  <a:schemeClr val="tx2">
                    <a:lumMod val="75000"/>
                  </a:schemeClr>
                </a:solidFill>
                <a:latin typeface="+mn-lt"/>
              </a:rPr>
              <a:t>in-situ and canister sampling sampling system</a:t>
            </a:r>
          </a:p>
        </p:txBody>
      </p:sp>
      <p:sp>
        <p:nvSpPr>
          <p:cNvPr id="27653" name="TextBox 20"/>
          <p:cNvSpPr txBox="1">
            <a:spLocks noChangeArrowheads="1"/>
          </p:cNvSpPr>
          <p:nvPr/>
        </p:nvSpPr>
        <p:spPr bwMode="auto">
          <a:xfrm>
            <a:off x="6553200" y="5743575"/>
            <a:ext cx="2495550" cy="708025"/>
          </a:xfrm>
          <a:prstGeom prst="rect">
            <a:avLst/>
          </a:prstGeom>
          <a:noFill/>
          <a:ln w="9525">
            <a:noFill/>
            <a:miter lim="800000"/>
            <a:headEnd/>
            <a:tailEnd/>
          </a:ln>
        </p:spPr>
        <p:txBody>
          <a:bodyPr>
            <a:spAutoFit/>
          </a:bodyPr>
          <a:lstStyle/>
          <a:p>
            <a:pPr algn="ctr"/>
            <a:r>
              <a:rPr lang="en-US" sz="2000" i="1">
                <a:latin typeface="Calibri" pitchFamily="34" charset="0"/>
              </a:rPr>
              <a:t>HATS GC/MS</a:t>
            </a:r>
          </a:p>
          <a:p>
            <a:pPr algn="ctr"/>
            <a:r>
              <a:rPr lang="en-US" sz="2000" i="1">
                <a:latin typeface="Calibri" pitchFamily="34" charset="0"/>
              </a:rPr>
              <a:t>43 species</a:t>
            </a:r>
          </a:p>
        </p:txBody>
      </p:sp>
      <p:pic>
        <p:nvPicPr>
          <p:cNvPr id="11" name="Content Placeholder 3" descr="magicc.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634163" y="1258888"/>
            <a:ext cx="2244725" cy="1801812"/>
          </a:xfrm>
          <a:prstGeom prst="rect">
            <a:avLst/>
          </a:prstGeom>
          <a:ln>
            <a:solidFill>
              <a:srgbClr val="BFBFBF"/>
            </a:solidFill>
          </a:ln>
          <a:effectLst>
            <a:outerShdw blurRad="50800" dist="38100" dir="2700000" algn="tl" rotWithShape="0">
              <a:srgbClr val="000000">
                <a:alpha val="43000"/>
              </a:srgbClr>
            </a:outerShdw>
          </a:effectLst>
        </p:spPr>
      </p:pic>
      <p:sp>
        <p:nvSpPr>
          <p:cNvPr id="27655" name="TextBox 11"/>
          <p:cNvSpPr txBox="1">
            <a:spLocks noChangeArrowheads="1"/>
          </p:cNvSpPr>
          <p:nvPr/>
        </p:nvSpPr>
        <p:spPr bwMode="auto">
          <a:xfrm>
            <a:off x="6634163" y="3060700"/>
            <a:ext cx="2244725" cy="708025"/>
          </a:xfrm>
          <a:prstGeom prst="rect">
            <a:avLst/>
          </a:prstGeom>
          <a:noFill/>
          <a:ln w="9525">
            <a:noFill/>
            <a:miter lim="800000"/>
            <a:headEnd/>
            <a:tailEnd/>
          </a:ln>
        </p:spPr>
        <p:txBody>
          <a:bodyPr>
            <a:spAutoFit/>
          </a:bodyPr>
          <a:lstStyle/>
          <a:p>
            <a:pPr algn="ctr"/>
            <a:r>
              <a:rPr lang="en-US" sz="2000" i="1">
                <a:latin typeface="Calibri" pitchFamily="34" charset="0"/>
              </a:rPr>
              <a:t>CCGG MAGICC</a:t>
            </a:r>
          </a:p>
          <a:p>
            <a:pPr algn="ctr"/>
            <a:r>
              <a:rPr lang="en-US" sz="2000" i="1">
                <a:latin typeface="Calibri" pitchFamily="34" charset="0"/>
              </a:rPr>
              <a:t> </a:t>
            </a:r>
            <a:r>
              <a:rPr lang="en-US" sz="1600" i="1">
                <a:latin typeface="Calibri" pitchFamily="34" charset="0"/>
              </a:rPr>
              <a:t>CO</a:t>
            </a:r>
            <a:r>
              <a:rPr lang="en-US" sz="1600" i="1" baseline="-25000">
                <a:latin typeface="Calibri" pitchFamily="34" charset="0"/>
              </a:rPr>
              <a:t>2</a:t>
            </a:r>
            <a:r>
              <a:rPr lang="en-US" sz="1600" i="1">
                <a:latin typeface="Calibri" pitchFamily="34" charset="0"/>
              </a:rPr>
              <a:t> CH</a:t>
            </a:r>
            <a:r>
              <a:rPr lang="en-US" sz="1600" i="1" baseline="-25000">
                <a:latin typeface="Calibri" pitchFamily="34" charset="0"/>
              </a:rPr>
              <a:t>4</a:t>
            </a:r>
            <a:r>
              <a:rPr lang="en-US" sz="1600" i="1">
                <a:latin typeface="Calibri" pitchFamily="34" charset="0"/>
              </a:rPr>
              <a:t> N</a:t>
            </a:r>
            <a:r>
              <a:rPr lang="en-US" sz="1600" i="1" baseline="-25000">
                <a:latin typeface="Calibri" pitchFamily="34" charset="0"/>
              </a:rPr>
              <a:t>2</a:t>
            </a:r>
            <a:r>
              <a:rPr lang="en-US" sz="1600" i="1">
                <a:latin typeface="Calibri" pitchFamily="34" charset="0"/>
              </a:rPr>
              <a:t>O SF</a:t>
            </a:r>
            <a:r>
              <a:rPr lang="en-US" sz="1600" i="1" baseline="-25000">
                <a:latin typeface="Calibri" pitchFamily="34" charset="0"/>
              </a:rPr>
              <a:t>6</a:t>
            </a:r>
            <a:r>
              <a:rPr lang="en-US" sz="1600" i="1">
                <a:latin typeface="Calibri" pitchFamily="34" charset="0"/>
              </a:rPr>
              <a:t> CO H</a:t>
            </a:r>
            <a:r>
              <a:rPr lang="en-US" sz="1600" i="1" baseline="-25000">
                <a:latin typeface="Calibri" pitchFamily="34" charset="0"/>
              </a:rPr>
              <a:t>2</a:t>
            </a:r>
          </a:p>
        </p:txBody>
      </p:sp>
      <p:pic>
        <p:nvPicPr>
          <p:cNvPr id="22" name="Picture 21" descr="Inthevan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6394" y="1564082"/>
            <a:ext cx="2164912" cy="1623684"/>
          </a:xfrm>
          <a:prstGeom prst="rect">
            <a:avLst/>
          </a:prstGeom>
          <a:solidFill>
            <a:srgbClr val="FFFFFF">
              <a:shade val="85000"/>
            </a:srgbClr>
          </a:solidFill>
          <a:ln w="12700" cap="sq" cmpd="sng">
            <a:solidFill>
              <a:srgbClr val="7F7F7F"/>
            </a:solidFill>
            <a:miter lim="800000"/>
          </a:ln>
          <a:effectLst/>
          <a:scene3d>
            <a:camera prst="orthographicFront"/>
            <a:lightRig rig="twoPt" dir="t">
              <a:rot lat="0" lon="0" rev="7200000"/>
            </a:lightRig>
          </a:scene3d>
          <a:sp3d>
            <a:bevelT w="25400" h="19050"/>
            <a:contourClr>
              <a:srgbClr val="FFFFFF"/>
            </a:contourClr>
          </a:sp3d>
        </p:spPr>
      </p:pic>
      <p:pic>
        <p:nvPicPr>
          <p:cNvPr id="23" name="Picture 22" descr="Inthevan1.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6392" y="3312364"/>
            <a:ext cx="2164913" cy="1623685"/>
          </a:xfrm>
          <a:prstGeom prst="rect">
            <a:avLst/>
          </a:prstGeom>
          <a:solidFill>
            <a:srgbClr val="FFFFFF">
              <a:shade val="85000"/>
            </a:srgbClr>
          </a:solidFill>
          <a:ln w="12700" cap="sq" cmpd="sng">
            <a:solidFill>
              <a:srgbClr val="7F7F7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descr="Front_command2.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35150" y="2601913"/>
            <a:ext cx="1878013" cy="1247775"/>
          </a:xfrm>
          <a:prstGeom prst="rect">
            <a:avLst/>
          </a:prstGeom>
          <a:ln>
            <a:solidFill>
              <a:schemeClr val="accent1"/>
            </a:solidFill>
          </a:ln>
          <a:effectLst>
            <a:outerShdw blurRad="292100" dist="139700" dir="2700000" algn="tl" rotWithShape="0">
              <a:srgbClr val="333333">
                <a:alpha val="65000"/>
              </a:srgbClr>
            </a:outerShdw>
          </a:effectLst>
        </p:spPr>
      </p:pic>
      <p:pic>
        <p:nvPicPr>
          <p:cNvPr id="25" name="Picture 24" descr="Mobile_Lab_utahcompressor.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56394" y="5058505"/>
            <a:ext cx="1877976" cy="1097493"/>
          </a:xfrm>
          <a:prstGeom prst="rect">
            <a:avLst/>
          </a:prstGeom>
          <a:solidFill>
            <a:srgbClr val="FFFFFF">
              <a:shade val="85000"/>
            </a:srgbClr>
          </a:solidFill>
          <a:ln w="12700" cap="sq" cmpd="sng">
            <a:solidFill>
              <a:srgbClr val="7F7F7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descr="BAO_Jon.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70488" y="4424363"/>
            <a:ext cx="1335087" cy="1782762"/>
          </a:xfrm>
          <a:prstGeom prst="rect">
            <a:avLst/>
          </a:prstGeom>
          <a:ln>
            <a:solidFill>
              <a:srgbClr val="558ED5"/>
            </a:solidFill>
          </a:ln>
          <a:effectLst>
            <a:outerShdw blurRad="50800" dist="38100" dir="2700000" algn="tl" rotWithShape="0">
              <a:srgbClr val="000000">
                <a:alpha val="43000"/>
              </a:srgbClr>
            </a:outerShdw>
          </a:effectLst>
        </p:spPr>
      </p:pic>
      <p:pic>
        <p:nvPicPr>
          <p:cNvPr id="30" name="Picture 29" descr="Stevesplane.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589088" y="1263650"/>
            <a:ext cx="2166937" cy="1052513"/>
          </a:xfrm>
          <a:prstGeom prst="rect">
            <a:avLst/>
          </a:prstGeom>
          <a:ln>
            <a:solidFill>
              <a:schemeClr val="bg1">
                <a:lumMod val="75000"/>
              </a:schemeClr>
            </a:solidFill>
          </a:ln>
        </p:spPr>
      </p:pic>
      <p:pic>
        <p:nvPicPr>
          <p:cNvPr id="4" name="Picture 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22500" y="4122738"/>
            <a:ext cx="1389063" cy="2084387"/>
          </a:xfrm>
          <a:prstGeom prst="rect">
            <a:avLst/>
          </a:prstGeom>
          <a:ln>
            <a:solidFill>
              <a:schemeClr val="tx1">
                <a:lumMod val="50000"/>
                <a:lumOff val="50000"/>
              </a:schemeClr>
            </a:solidFill>
          </a:ln>
        </p:spPr>
      </p:pic>
      <p:pic>
        <p:nvPicPr>
          <p:cNvPr id="18" name="Picture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922713" y="2784475"/>
            <a:ext cx="944562" cy="3422650"/>
          </a:xfrm>
          <a:prstGeom prst="rect">
            <a:avLst/>
          </a:prstGeom>
          <a:ln>
            <a:solidFill>
              <a:srgbClr val="A6A6A6"/>
            </a:solidFill>
          </a:ln>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525"/>
            <a:ext cx="9144000" cy="1143000"/>
          </a:xfrm>
          <a:solidFill>
            <a:schemeClr val="tx2"/>
          </a:solidFill>
        </p:spPr>
        <p:txBody>
          <a:bodyPr rtlCol="0">
            <a:normAutofit fontScale="90000"/>
          </a:bodyPr>
          <a:lstStyle/>
          <a:p>
            <a:pPr fontAlgn="auto">
              <a:spcAft>
                <a:spcPts val="0"/>
              </a:spcAft>
              <a:defRPr/>
            </a:pPr>
            <a:r>
              <a:rPr lang="en-US" b="1" dirty="0" smtClean="0">
                <a:solidFill>
                  <a:srgbClr val="FFFFFF"/>
                </a:solidFill>
              </a:rPr>
              <a:t>Atmospheric Impacts from </a:t>
            </a:r>
            <a:br>
              <a:rPr lang="en-US" b="1" dirty="0" smtClean="0">
                <a:solidFill>
                  <a:srgbClr val="FFFFFF"/>
                </a:solidFill>
              </a:rPr>
            </a:br>
            <a:r>
              <a:rPr lang="en-US" b="1" dirty="0" smtClean="0">
                <a:solidFill>
                  <a:srgbClr val="FFFFFF"/>
                </a:solidFill>
              </a:rPr>
              <a:t>Oil and Natural Gas Systems </a:t>
            </a:r>
            <a:endParaRPr lang="en-US" b="1" dirty="0">
              <a:solidFill>
                <a:srgbClr val="FFFFFF"/>
              </a:solidFill>
            </a:endParaRPr>
          </a:p>
        </p:txBody>
      </p:sp>
      <p:sp>
        <p:nvSpPr>
          <p:cNvPr id="29698" name="Content Placeholder 16"/>
          <p:cNvSpPr>
            <a:spLocks noGrp="1"/>
          </p:cNvSpPr>
          <p:nvPr>
            <p:ph idx="1"/>
          </p:nvPr>
        </p:nvSpPr>
        <p:spPr>
          <a:xfrm>
            <a:off x="0" y="1420813"/>
            <a:ext cx="5867400" cy="4918075"/>
          </a:xfrm>
        </p:spPr>
        <p:txBody>
          <a:bodyPr/>
          <a:lstStyle/>
          <a:p>
            <a:r>
              <a:rPr lang="en-US" sz="2400" smtClean="0"/>
              <a:t>Field measurements in the US suggest that methane and Volatile Organic Compounds (VOCs) emissions are likely under-estimated by inventories:</a:t>
            </a:r>
          </a:p>
          <a:p>
            <a:pPr lvl="1">
              <a:buFont typeface="Wingdings" pitchFamily="2" charset="2"/>
              <a:buChar char="Ø"/>
            </a:pPr>
            <a:r>
              <a:rPr lang="en-US" sz="2000" smtClean="0">
                <a:solidFill>
                  <a:srgbClr val="FF0000"/>
                </a:solidFill>
              </a:rPr>
              <a:t>Oil and gas production</a:t>
            </a:r>
          </a:p>
          <a:p>
            <a:pPr lvl="1"/>
            <a:r>
              <a:rPr lang="en-US" sz="2000" smtClean="0"/>
              <a:t>in TX, OK, KS: Katzenstein et al. PNAS, 2003</a:t>
            </a:r>
          </a:p>
          <a:p>
            <a:pPr lvl="1"/>
            <a:r>
              <a:rPr lang="en-US" sz="2000" smtClean="0"/>
              <a:t>in CO and UT: Pétron et al., JGR, 2012, Karion et al., GRL, 2013</a:t>
            </a:r>
          </a:p>
          <a:p>
            <a:pPr lvl="1">
              <a:buFont typeface="Wingdings" pitchFamily="2" charset="2"/>
              <a:buChar char="Ø"/>
            </a:pPr>
            <a:r>
              <a:rPr lang="en-US" sz="2000" smtClean="0">
                <a:solidFill>
                  <a:srgbClr val="008000"/>
                </a:solidFill>
              </a:rPr>
              <a:t>Natural gas distribution in cities</a:t>
            </a:r>
          </a:p>
          <a:p>
            <a:pPr lvl="1"/>
            <a:r>
              <a:rPr lang="en-US" sz="2000" smtClean="0"/>
              <a:t>In Boston: Phillips et al., EP, 2012</a:t>
            </a:r>
          </a:p>
          <a:p>
            <a:pPr lvl="1"/>
            <a:r>
              <a:rPr lang="en-US" sz="2000" smtClean="0"/>
              <a:t>In Washington DC: Jackson et al., on-going</a:t>
            </a:r>
          </a:p>
        </p:txBody>
      </p:sp>
      <p:grpSp>
        <p:nvGrpSpPr>
          <p:cNvPr id="29699" name="Group 14"/>
          <p:cNvGrpSpPr>
            <a:grpSpLocks/>
          </p:cNvGrpSpPr>
          <p:nvPr/>
        </p:nvGrpSpPr>
        <p:grpSpPr bwMode="auto">
          <a:xfrm>
            <a:off x="6003925" y="4294188"/>
            <a:ext cx="2917825" cy="2563812"/>
            <a:chOff x="6003959" y="1432273"/>
            <a:chExt cx="2918138" cy="2563537"/>
          </a:xfrm>
        </p:grpSpPr>
        <p:pic>
          <p:nvPicPr>
            <p:cNvPr id="29704" name="Picture 2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3959" y="1432273"/>
              <a:ext cx="2918138" cy="2027461"/>
            </a:xfrm>
            <a:prstGeom prst="rect">
              <a:avLst/>
            </a:prstGeom>
            <a:noFill/>
            <a:ln w="9525">
              <a:solidFill>
                <a:schemeClr val="tx1"/>
              </a:solidFill>
              <a:miter lim="800000"/>
              <a:headEnd/>
              <a:tailEnd/>
            </a:ln>
          </p:spPr>
        </p:pic>
        <p:sp>
          <p:nvSpPr>
            <p:cNvPr id="29705" name="TextBox 1"/>
            <p:cNvSpPr txBox="1">
              <a:spLocks noChangeArrowheads="1"/>
            </p:cNvSpPr>
            <p:nvPr/>
          </p:nvSpPr>
          <p:spPr bwMode="auto">
            <a:xfrm>
              <a:off x="6003959" y="3472590"/>
              <a:ext cx="2918138" cy="523220"/>
            </a:xfrm>
            <a:prstGeom prst="rect">
              <a:avLst/>
            </a:prstGeom>
            <a:noFill/>
            <a:ln w="9525">
              <a:noFill/>
              <a:miter lim="800000"/>
              <a:headEnd/>
              <a:tailEnd/>
            </a:ln>
          </p:spPr>
          <p:txBody>
            <a:bodyPr>
              <a:spAutoFit/>
            </a:bodyPr>
            <a:lstStyle/>
            <a:p>
              <a:r>
                <a:rPr lang="en-US" sz="1400" b="1">
                  <a:solidFill>
                    <a:srgbClr val="0000FF"/>
                  </a:solidFill>
                  <a:latin typeface="Calisto MT"/>
                  <a:ea typeface="Calisto MT"/>
                  <a:cs typeface="Calisto MT"/>
                </a:rPr>
                <a:t>Methane leaks in Boston, </a:t>
              </a:r>
            </a:p>
            <a:p>
              <a:r>
                <a:rPr lang="en-US" sz="1400" b="1">
                  <a:solidFill>
                    <a:srgbClr val="0000FF"/>
                  </a:solidFill>
                  <a:latin typeface="Calisto MT"/>
                  <a:ea typeface="Calisto MT"/>
                  <a:cs typeface="Calisto MT"/>
                </a:rPr>
                <a:t>Phillips et al., 2012</a:t>
              </a:r>
            </a:p>
          </p:txBody>
        </p:sp>
      </p:grpSp>
      <p:grpSp>
        <p:nvGrpSpPr>
          <p:cNvPr id="29700" name="Group 7"/>
          <p:cNvGrpSpPr>
            <a:grpSpLocks/>
          </p:cNvGrpSpPr>
          <p:nvPr/>
        </p:nvGrpSpPr>
        <p:grpSpPr bwMode="auto">
          <a:xfrm>
            <a:off x="5867400" y="1073150"/>
            <a:ext cx="3160713" cy="3221038"/>
            <a:chOff x="5925434" y="3431786"/>
            <a:chExt cx="3161559" cy="3221538"/>
          </a:xfrm>
        </p:grpSpPr>
        <p:pic>
          <p:nvPicPr>
            <p:cNvPr id="2970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5434" y="4142862"/>
              <a:ext cx="3161559" cy="2510462"/>
            </a:xfrm>
            <a:prstGeom prst="rect">
              <a:avLst/>
            </a:prstGeom>
            <a:noFill/>
            <a:ln w="9525">
              <a:noFill/>
              <a:miter lim="800000"/>
              <a:headEnd/>
              <a:tailEnd/>
            </a:ln>
          </p:spPr>
        </p:pic>
        <p:sp>
          <p:nvSpPr>
            <p:cNvPr id="29702" name="TextBox 18"/>
            <p:cNvSpPr txBox="1">
              <a:spLocks noChangeArrowheads="1"/>
            </p:cNvSpPr>
            <p:nvPr/>
          </p:nvSpPr>
          <p:spPr bwMode="auto">
            <a:xfrm>
              <a:off x="6866051" y="3431786"/>
              <a:ext cx="2114550" cy="954107"/>
            </a:xfrm>
            <a:prstGeom prst="rect">
              <a:avLst/>
            </a:prstGeom>
            <a:noFill/>
            <a:ln w="9525">
              <a:noFill/>
              <a:miter lim="800000"/>
              <a:headEnd/>
              <a:tailEnd/>
            </a:ln>
          </p:spPr>
          <p:txBody>
            <a:bodyPr>
              <a:spAutoFit/>
            </a:bodyPr>
            <a:lstStyle/>
            <a:p>
              <a:r>
                <a:rPr lang="en-US" sz="1400" b="1">
                  <a:solidFill>
                    <a:srgbClr val="0000FF"/>
                  </a:solidFill>
                  <a:latin typeface="Calisto MT"/>
                  <a:ea typeface="Calisto MT"/>
                  <a:cs typeface="Calisto MT"/>
                </a:rPr>
                <a:t>Surface enhancements of alkanes and alkylnitrates in Texas &amp; Oklahoma, Katzenstein et al., 2003</a:t>
              </a:r>
            </a:p>
          </p:txBody>
        </p:sp>
        <p:sp>
          <p:nvSpPr>
            <p:cNvPr id="29703" name="TextBox 6"/>
            <p:cNvSpPr txBox="1">
              <a:spLocks noChangeArrowheads="1"/>
            </p:cNvSpPr>
            <p:nvPr/>
          </p:nvSpPr>
          <p:spPr bwMode="auto">
            <a:xfrm>
              <a:off x="6219691" y="3958196"/>
              <a:ext cx="646359" cy="369332"/>
            </a:xfrm>
            <a:prstGeom prst="rect">
              <a:avLst/>
            </a:prstGeom>
            <a:noFill/>
            <a:ln w="9525">
              <a:noFill/>
              <a:miter lim="800000"/>
              <a:headEnd/>
              <a:tailEnd/>
            </a:ln>
          </p:spPr>
          <p:txBody>
            <a:bodyPr>
              <a:spAutoFit/>
            </a:bodyPr>
            <a:lstStyle/>
            <a:p>
              <a:r>
                <a:rPr lang="en-US">
                  <a:latin typeface="Calibri" pitchFamily="34" charset="0"/>
                </a:rPr>
                <a:t>CH</a:t>
              </a:r>
              <a:r>
                <a:rPr lang="en-US" baseline="-25000">
                  <a:latin typeface="Calibri" pitchFamily="34" charset="0"/>
                </a:rPr>
                <a:t>4</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0" descr="Screen Shot 2012-09-10 at 8.39.07 P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988" y="1854200"/>
            <a:ext cx="3979862" cy="1970088"/>
          </a:xfrm>
          <a:prstGeom prst="rect">
            <a:avLst/>
          </a:prstGeom>
          <a:noFill/>
          <a:ln w="9525">
            <a:noFill/>
            <a:miter lim="800000"/>
            <a:headEnd/>
            <a:tailEnd/>
          </a:ln>
        </p:spPr>
      </p:pic>
      <p:pic>
        <p:nvPicPr>
          <p:cNvPr id="30722" name="Picture 9" descr="Truck_unloading_produced wate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6363" y="4205288"/>
            <a:ext cx="1512887" cy="1135062"/>
          </a:xfrm>
          <a:prstGeom prst="rect">
            <a:avLst/>
          </a:prstGeom>
          <a:noFill/>
          <a:ln w="9525">
            <a:noFill/>
            <a:miter lim="800000"/>
            <a:headEnd/>
            <a:tailEnd/>
          </a:ln>
        </p:spPr>
      </p:pic>
      <p:sp>
        <p:nvSpPr>
          <p:cNvPr id="30723" name="Title 1"/>
          <p:cNvSpPr>
            <a:spLocks noGrp="1"/>
          </p:cNvSpPr>
          <p:nvPr>
            <p:ph type="title"/>
          </p:nvPr>
        </p:nvSpPr>
        <p:spPr>
          <a:xfrm>
            <a:off x="0" y="0"/>
            <a:ext cx="9144000" cy="725488"/>
          </a:xfrm>
          <a:solidFill>
            <a:schemeClr val="tx2"/>
          </a:solidFill>
        </p:spPr>
        <p:txBody>
          <a:bodyPr lIns="82058" tIns="41029" rIns="82058" bIns="41029"/>
          <a:lstStyle/>
          <a:p>
            <a:r>
              <a:rPr lang="en-US" sz="3200" smtClean="0">
                <a:solidFill>
                  <a:schemeClr val="bg1"/>
                </a:solidFill>
              </a:rPr>
              <a:t>Can we detect CH</a:t>
            </a:r>
            <a:r>
              <a:rPr lang="en-US" sz="3200" baseline="-25000" smtClean="0">
                <a:solidFill>
                  <a:schemeClr val="bg1"/>
                </a:solidFill>
              </a:rPr>
              <a:t>4</a:t>
            </a:r>
            <a:r>
              <a:rPr lang="en-US" sz="3200" smtClean="0">
                <a:solidFill>
                  <a:schemeClr val="bg1"/>
                </a:solidFill>
              </a:rPr>
              <a:t> emissions in the atmosphere?</a:t>
            </a:r>
          </a:p>
        </p:txBody>
      </p:sp>
      <p:pic>
        <p:nvPicPr>
          <p:cNvPr id="30724" name="Content Placeholder 5" descr="MLcondensatetank.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11275" y="5492750"/>
            <a:ext cx="1450975" cy="785813"/>
          </a:xfrm>
          <a:prstGeom prst="rect">
            <a:avLst/>
          </a:prstGeom>
          <a:noFill/>
          <a:ln w="9525">
            <a:solidFill>
              <a:srgbClr val="C7E0FF"/>
            </a:solidFill>
            <a:miter lim="800000"/>
            <a:headEnd/>
            <a:tailEnd/>
          </a:ln>
        </p:spPr>
      </p:pic>
      <p:pic>
        <p:nvPicPr>
          <p:cNvPr id="30725" name="Picture 3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5275" y="5099050"/>
            <a:ext cx="925513" cy="1179513"/>
          </a:xfrm>
          <a:prstGeom prst="rect">
            <a:avLst/>
          </a:prstGeom>
          <a:noFill/>
          <a:ln w="9525">
            <a:solidFill>
              <a:srgbClr val="C7E0FF"/>
            </a:solidFill>
            <a:miter lim="800000"/>
            <a:headEnd/>
            <a:tailEnd/>
          </a:ln>
        </p:spPr>
      </p:pic>
      <p:pic>
        <p:nvPicPr>
          <p:cNvPr id="30726" name="Picture 3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44800" y="4806950"/>
            <a:ext cx="981075" cy="1471613"/>
          </a:xfrm>
          <a:prstGeom prst="rect">
            <a:avLst/>
          </a:prstGeom>
          <a:noFill/>
          <a:ln w="9525">
            <a:solidFill>
              <a:srgbClr val="C7E0FF"/>
            </a:solidFill>
            <a:miter lim="800000"/>
            <a:headEnd/>
            <a:tailEnd/>
          </a:ln>
        </p:spPr>
      </p:pic>
      <p:pic>
        <p:nvPicPr>
          <p:cNvPr id="30727" name="Picture 4" descr="Chapita-compressor_Uta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16363" y="5407025"/>
            <a:ext cx="1944687" cy="862013"/>
          </a:xfrm>
          <a:prstGeom prst="rect">
            <a:avLst/>
          </a:prstGeom>
          <a:noFill/>
          <a:ln w="9525">
            <a:noFill/>
            <a:miter lim="800000"/>
            <a:headEnd/>
            <a:tailEnd/>
          </a:ln>
        </p:spPr>
      </p:pic>
      <p:pic>
        <p:nvPicPr>
          <p:cNvPr id="30728" name="Picture 7" descr="Separator_utah.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11275" y="4230688"/>
            <a:ext cx="1450975" cy="1176337"/>
          </a:xfrm>
          <a:prstGeom prst="rect">
            <a:avLst/>
          </a:prstGeom>
          <a:noFill/>
          <a:ln w="9525">
            <a:noFill/>
            <a:miter lim="800000"/>
            <a:headEnd/>
            <a:tailEnd/>
          </a:ln>
        </p:spPr>
      </p:pic>
      <p:sp>
        <p:nvSpPr>
          <p:cNvPr id="29" name="Cloud Callout 28"/>
          <p:cNvSpPr/>
          <p:nvPr/>
        </p:nvSpPr>
        <p:spPr>
          <a:xfrm>
            <a:off x="1643063" y="5291138"/>
            <a:ext cx="515937" cy="322262"/>
          </a:xfrm>
          <a:prstGeom prst="cloudCallout">
            <a:avLst>
              <a:gd name="adj1" fmla="val -28352"/>
              <a:gd name="adj2" fmla="val 111624"/>
            </a:avLst>
          </a:prstGeom>
          <a:solidFill>
            <a:srgbClr val="CD9182"/>
          </a:solidFill>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38" name="Cloud Callout 37"/>
          <p:cNvSpPr/>
          <p:nvPr/>
        </p:nvSpPr>
        <p:spPr>
          <a:xfrm>
            <a:off x="141288" y="5195888"/>
            <a:ext cx="450850" cy="296862"/>
          </a:xfrm>
          <a:prstGeom prst="cloudCallout">
            <a:avLst>
              <a:gd name="adj1" fmla="val 112497"/>
              <a:gd name="adj2" fmla="val 193496"/>
            </a:avLst>
          </a:prstGeom>
          <a:solidFill>
            <a:srgbClr val="A8CDA6"/>
          </a:solidFill>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39" name="Cloud Callout 38"/>
          <p:cNvSpPr/>
          <p:nvPr/>
        </p:nvSpPr>
        <p:spPr>
          <a:xfrm>
            <a:off x="5588000" y="4838700"/>
            <a:ext cx="555625" cy="520700"/>
          </a:xfrm>
          <a:prstGeom prst="cloudCallout">
            <a:avLst>
              <a:gd name="adj1" fmla="val -64325"/>
              <a:gd name="adj2" fmla="val 89280"/>
            </a:avLst>
          </a:prstGeom>
          <a:solidFill>
            <a:srgbClr val="CDC79A"/>
          </a:solidFill>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40" name="Cloud Callout 39"/>
          <p:cNvSpPr/>
          <p:nvPr/>
        </p:nvSpPr>
        <p:spPr>
          <a:xfrm flipH="1">
            <a:off x="2941638" y="4230688"/>
            <a:ext cx="606425" cy="319087"/>
          </a:xfrm>
          <a:prstGeom prst="cloudCallout">
            <a:avLst>
              <a:gd name="adj1" fmla="val -11915"/>
              <a:gd name="adj2" fmla="val 201633"/>
            </a:avLst>
          </a:prstGeom>
          <a:solidFill>
            <a:srgbClr val="CDC79A"/>
          </a:solidFill>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41" name="Cloud Callout 40"/>
          <p:cNvSpPr/>
          <p:nvPr/>
        </p:nvSpPr>
        <p:spPr>
          <a:xfrm flipH="1">
            <a:off x="592138" y="3924300"/>
            <a:ext cx="606425" cy="319088"/>
          </a:xfrm>
          <a:prstGeom prst="cloudCallout">
            <a:avLst>
              <a:gd name="adj1" fmla="val -108267"/>
              <a:gd name="adj2" fmla="val 152372"/>
            </a:avLst>
          </a:prstGeom>
          <a:solidFill>
            <a:srgbClr val="CDC79A"/>
          </a:solidFill>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42" name="Cloud Callout 41"/>
          <p:cNvSpPr/>
          <p:nvPr/>
        </p:nvSpPr>
        <p:spPr>
          <a:xfrm>
            <a:off x="4697413" y="3556000"/>
            <a:ext cx="515937" cy="323850"/>
          </a:xfrm>
          <a:prstGeom prst="cloudCallout">
            <a:avLst>
              <a:gd name="adj1" fmla="val 19692"/>
              <a:gd name="adj2" fmla="val 194279"/>
            </a:avLst>
          </a:prstGeom>
          <a:solidFill>
            <a:srgbClr val="CD9182"/>
          </a:solidFill>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43" name="Cloud Callout 42"/>
          <p:cNvSpPr/>
          <p:nvPr/>
        </p:nvSpPr>
        <p:spPr>
          <a:xfrm>
            <a:off x="3657600" y="5037138"/>
            <a:ext cx="517525" cy="322262"/>
          </a:xfrm>
          <a:prstGeom prst="cloudCallout">
            <a:avLst>
              <a:gd name="adj1" fmla="val 85141"/>
              <a:gd name="adj2" fmla="val 135808"/>
            </a:avLst>
          </a:prstGeom>
          <a:solidFill>
            <a:srgbClr val="CD9182"/>
          </a:solidFill>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pic>
        <p:nvPicPr>
          <p:cNvPr id="30736" name="Picture 43"/>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61338" y="2138363"/>
            <a:ext cx="615950" cy="2232025"/>
          </a:xfrm>
          <a:prstGeom prst="rect">
            <a:avLst/>
          </a:prstGeom>
          <a:noFill/>
          <a:ln w="9525">
            <a:solidFill>
              <a:srgbClr val="000000"/>
            </a:solidFill>
            <a:miter lim="800000"/>
            <a:headEnd/>
            <a:tailEnd/>
          </a:ln>
        </p:spPr>
      </p:pic>
      <p:sp>
        <p:nvSpPr>
          <p:cNvPr id="46" name="Cloud Callout 45"/>
          <p:cNvSpPr/>
          <p:nvPr/>
        </p:nvSpPr>
        <p:spPr>
          <a:xfrm>
            <a:off x="228600" y="1219200"/>
            <a:ext cx="4937125" cy="830263"/>
          </a:xfrm>
          <a:prstGeom prst="cloudCallout">
            <a:avLst>
              <a:gd name="adj1" fmla="val -2771"/>
              <a:gd name="adj2" fmla="val 142864"/>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14" name="Oval 13"/>
          <p:cNvSpPr/>
          <p:nvPr/>
        </p:nvSpPr>
        <p:spPr>
          <a:xfrm>
            <a:off x="4327525" y="2005013"/>
            <a:ext cx="107950" cy="1143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47" name="Oval 46"/>
          <p:cNvSpPr/>
          <p:nvPr/>
        </p:nvSpPr>
        <p:spPr>
          <a:xfrm flipV="1">
            <a:off x="3933825" y="2657475"/>
            <a:ext cx="46038" cy="49213"/>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48" name="Oval 47"/>
          <p:cNvSpPr/>
          <p:nvPr/>
        </p:nvSpPr>
        <p:spPr>
          <a:xfrm>
            <a:off x="4137025" y="2371725"/>
            <a:ext cx="63500" cy="73025"/>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49" name="Oval 48"/>
          <p:cNvSpPr/>
          <p:nvPr/>
        </p:nvSpPr>
        <p:spPr>
          <a:xfrm>
            <a:off x="1017588" y="1944688"/>
            <a:ext cx="107950" cy="114300"/>
          </a:xfrm>
          <a:prstGeom prst="ellipse">
            <a:avLst/>
          </a:prstGeom>
          <a:solidFill>
            <a:srgbClr val="D5D4B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50" name="Oval 49"/>
          <p:cNvSpPr/>
          <p:nvPr/>
        </p:nvSpPr>
        <p:spPr>
          <a:xfrm>
            <a:off x="1125538" y="2347913"/>
            <a:ext cx="65087" cy="73025"/>
          </a:xfrm>
          <a:prstGeom prst="ellipse">
            <a:avLst/>
          </a:prstGeom>
          <a:solidFill>
            <a:srgbClr val="D5D4B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51" name="Oval 50"/>
          <p:cNvSpPr/>
          <p:nvPr/>
        </p:nvSpPr>
        <p:spPr>
          <a:xfrm flipV="1">
            <a:off x="1304925" y="2724150"/>
            <a:ext cx="46038" cy="49213"/>
          </a:xfrm>
          <a:prstGeom prst="ellipse">
            <a:avLst/>
          </a:prstGeom>
          <a:solidFill>
            <a:srgbClr val="D5D4B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pic>
        <p:nvPicPr>
          <p:cNvPr id="30744" name="Picture 51" descr="Stevesplane.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37325" y="930275"/>
            <a:ext cx="2239963" cy="1089025"/>
          </a:xfrm>
          <a:prstGeom prst="rect">
            <a:avLst/>
          </a:prstGeom>
          <a:noFill/>
          <a:ln w="9525">
            <a:solidFill>
              <a:srgbClr val="000000"/>
            </a:solidFill>
            <a:miter lim="800000"/>
            <a:headEnd/>
            <a:tailEnd/>
          </a:ln>
        </p:spPr>
      </p:pic>
      <p:pic>
        <p:nvPicPr>
          <p:cNvPr id="30745" name="Picture 52" descr="Mobile_Lab_Uta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672263" y="2517775"/>
            <a:ext cx="1389062" cy="1852613"/>
          </a:xfrm>
          <a:prstGeom prst="rect">
            <a:avLst/>
          </a:prstGeom>
          <a:noFill/>
          <a:ln w="9525">
            <a:solidFill>
              <a:srgbClr val="000000"/>
            </a:solidFill>
            <a:miter lim="800000"/>
            <a:headEnd/>
            <a:tailEnd/>
          </a:ln>
        </p:spPr>
      </p:pic>
      <p:sp>
        <p:nvSpPr>
          <p:cNvPr id="56" name="Oval 55"/>
          <p:cNvSpPr/>
          <p:nvPr/>
        </p:nvSpPr>
        <p:spPr>
          <a:xfrm>
            <a:off x="3440113" y="2062163"/>
            <a:ext cx="107950" cy="115887"/>
          </a:xfrm>
          <a:prstGeom prst="ellipse">
            <a:avLst/>
          </a:prstGeom>
          <a:solidFill>
            <a:srgbClr val="D5D4B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57" name="Oval 56"/>
          <p:cNvSpPr/>
          <p:nvPr/>
        </p:nvSpPr>
        <p:spPr>
          <a:xfrm>
            <a:off x="3349625" y="2465388"/>
            <a:ext cx="65088" cy="73025"/>
          </a:xfrm>
          <a:prstGeom prst="ellipse">
            <a:avLst/>
          </a:prstGeom>
          <a:solidFill>
            <a:srgbClr val="D5D4B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58" name="Oval 57"/>
          <p:cNvSpPr/>
          <p:nvPr/>
        </p:nvSpPr>
        <p:spPr>
          <a:xfrm flipV="1">
            <a:off x="3278188" y="2606675"/>
            <a:ext cx="46037" cy="49213"/>
          </a:xfrm>
          <a:prstGeom prst="ellipse">
            <a:avLst/>
          </a:prstGeom>
          <a:solidFill>
            <a:srgbClr val="D5D4B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p>
        </p:txBody>
      </p:sp>
      <p:sp>
        <p:nvSpPr>
          <p:cNvPr id="59" name="TextBox 58"/>
          <p:cNvSpPr txBox="1"/>
          <p:nvPr/>
        </p:nvSpPr>
        <p:spPr>
          <a:xfrm>
            <a:off x="6199188" y="4597400"/>
            <a:ext cx="2859087" cy="2032000"/>
          </a:xfrm>
          <a:prstGeom prst="rect">
            <a:avLst/>
          </a:prstGeom>
          <a:solidFill>
            <a:srgbClr val="9BD0FF"/>
          </a:solidFill>
          <a:ln>
            <a:solidFill>
              <a:schemeClr val="accent2">
                <a:lumMod val="75000"/>
              </a:schemeClr>
            </a:solidFill>
          </a:ln>
          <a:effectLst>
            <a:outerShdw blurRad="50800" dist="38100" algn="l" rotWithShape="0">
              <a:prstClr val="black">
                <a:alpha val="40000"/>
              </a:prstClr>
            </a:outerShdw>
          </a:effectLst>
        </p:spPr>
        <p:txBody>
          <a:bodyPr lIns="91429" tIns="45714" rIns="91429" bIns="45714">
            <a:spAutoFit/>
          </a:bodyPr>
          <a:lstStyle/>
          <a:p>
            <a:pPr algn="ctr" fontAlgn="auto">
              <a:spcBef>
                <a:spcPts val="0"/>
              </a:spcBef>
              <a:spcAft>
                <a:spcPts val="0"/>
              </a:spcAft>
              <a:defRPr/>
            </a:pPr>
            <a:r>
              <a:rPr lang="en-US" i="1" dirty="0">
                <a:latin typeface="+mn-lt"/>
                <a:cs typeface="American Typewriter"/>
              </a:rPr>
              <a:t>Ambient levels of CH</a:t>
            </a:r>
            <a:r>
              <a:rPr lang="en-US" i="1" baseline="-25000" dirty="0">
                <a:latin typeface="+mn-lt"/>
                <a:cs typeface="American Typewriter"/>
              </a:rPr>
              <a:t>4</a:t>
            </a:r>
            <a:r>
              <a:rPr lang="en-US" i="1" dirty="0">
                <a:latin typeface="+mn-lt"/>
                <a:cs typeface="American Typewriter"/>
              </a:rPr>
              <a:t> measured by tower, instrumented van or aircraft downwind of the area source reflect emissions from oil and gas production operations</a:t>
            </a:r>
          </a:p>
        </p:txBody>
      </p:sp>
      <p:sp>
        <p:nvSpPr>
          <p:cNvPr id="60" name="TextBox 59"/>
          <p:cNvSpPr txBox="1"/>
          <p:nvPr/>
        </p:nvSpPr>
        <p:spPr>
          <a:xfrm>
            <a:off x="466725" y="1371600"/>
            <a:ext cx="4624388" cy="461963"/>
          </a:xfrm>
          <a:prstGeom prst="rect">
            <a:avLst/>
          </a:prstGeom>
          <a:noFill/>
        </p:spPr>
        <p:txBody>
          <a:bodyPr lIns="91429" tIns="45714" rIns="91429" bIns="45714">
            <a:spAutoFit/>
          </a:bodyPr>
          <a:lstStyle/>
          <a:p>
            <a:pPr fontAlgn="auto">
              <a:spcBef>
                <a:spcPts val="0"/>
              </a:spcBef>
              <a:spcAft>
                <a:spcPts val="0"/>
              </a:spcAft>
              <a:defRPr/>
            </a:pPr>
            <a:r>
              <a:rPr lang="en-US" sz="2400" dirty="0">
                <a:solidFill>
                  <a:schemeClr val="accent2">
                    <a:lumMod val="20000"/>
                    <a:lumOff val="80000"/>
                  </a:schemeClr>
                </a:solidFill>
                <a:latin typeface="+mn-lt"/>
              </a:rPr>
              <a:t>CH</a:t>
            </a:r>
            <a:r>
              <a:rPr lang="en-US" sz="2400" baseline="-25000" dirty="0">
                <a:solidFill>
                  <a:schemeClr val="accent2">
                    <a:lumMod val="20000"/>
                    <a:lumOff val="80000"/>
                  </a:schemeClr>
                </a:solidFill>
                <a:latin typeface="+mn-lt"/>
              </a:rPr>
              <a:t>4</a:t>
            </a:r>
            <a:r>
              <a:rPr lang="en-US" sz="2400" dirty="0">
                <a:solidFill>
                  <a:schemeClr val="accent2">
                    <a:lumMod val="20000"/>
                    <a:lumOff val="80000"/>
                  </a:schemeClr>
                </a:solidFill>
                <a:latin typeface="+mn-lt"/>
              </a:rPr>
              <a:t> “cloud” from surface emissions</a:t>
            </a:r>
          </a:p>
        </p:txBody>
      </p:sp>
      <p:sp>
        <p:nvSpPr>
          <p:cNvPr id="19" name="Right Arrow 18"/>
          <p:cNvSpPr/>
          <p:nvPr/>
        </p:nvSpPr>
        <p:spPr>
          <a:xfrm>
            <a:off x="4435475" y="2289175"/>
            <a:ext cx="2149475" cy="733425"/>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a:solidFill>
                <a:schemeClr val="accent2">
                  <a:lumMod val="75000"/>
                </a:schemeClr>
              </a:solidFill>
            </a:endParaRPr>
          </a:p>
        </p:txBody>
      </p:sp>
      <p:sp>
        <p:nvSpPr>
          <p:cNvPr id="30752" name="TextBox 19"/>
          <p:cNvSpPr txBox="1">
            <a:spLocks noChangeArrowheads="1"/>
          </p:cNvSpPr>
          <p:nvPr/>
        </p:nvSpPr>
        <p:spPr bwMode="auto">
          <a:xfrm>
            <a:off x="4886325" y="2379663"/>
            <a:ext cx="1404938" cy="522287"/>
          </a:xfrm>
          <a:prstGeom prst="rect">
            <a:avLst/>
          </a:prstGeom>
          <a:noFill/>
          <a:ln w="9525">
            <a:noFill/>
            <a:miter lim="800000"/>
            <a:headEnd/>
            <a:tailEnd/>
          </a:ln>
        </p:spPr>
        <p:txBody>
          <a:bodyPr lIns="91429" tIns="45714" rIns="91429" bIns="45714">
            <a:spAutoFit/>
          </a:bodyPr>
          <a:lstStyle/>
          <a:p>
            <a:r>
              <a:rPr lang="en-US" sz="2800">
                <a:solidFill>
                  <a:schemeClr val="bg1"/>
                </a:solidFill>
                <a:latin typeface="Calibri" pitchFamily="34" charset="0"/>
              </a:rPr>
              <a:t>wind</a:t>
            </a:r>
          </a:p>
        </p:txBody>
      </p:sp>
      <p:sp>
        <p:nvSpPr>
          <p:cNvPr id="30753" name="TextBox 2"/>
          <p:cNvSpPr txBox="1">
            <a:spLocks noChangeArrowheads="1"/>
          </p:cNvSpPr>
          <p:nvPr/>
        </p:nvSpPr>
        <p:spPr bwMode="auto">
          <a:xfrm>
            <a:off x="6584950" y="1944688"/>
            <a:ext cx="1576388" cy="646112"/>
          </a:xfrm>
          <a:prstGeom prst="rect">
            <a:avLst/>
          </a:prstGeom>
          <a:noFill/>
          <a:ln w="9525">
            <a:noFill/>
            <a:miter lim="800000"/>
            <a:headEnd/>
            <a:tailEnd/>
          </a:ln>
        </p:spPr>
        <p:txBody>
          <a:bodyPr>
            <a:spAutoFit/>
          </a:bodyPr>
          <a:lstStyle/>
          <a:p>
            <a:r>
              <a:rPr lang="en-US">
                <a:latin typeface="Calibri" pitchFamily="34" charset="0"/>
              </a:rPr>
              <a:t>Atmospheric measurements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amond 45"/>
          <p:cNvSpPr/>
          <p:nvPr/>
        </p:nvSpPr>
        <p:spPr bwMode="auto">
          <a:xfrm rot="7211921">
            <a:off x="4780757" y="1556544"/>
            <a:ext cx="2667000" cy="1614487"/>
          </a:xfrm>
          <a:prstGeom prst="diamond">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fontAlgn="auto">
              <a:spcBef>
                <a:spcPts val="0"/>
              </a:spcBef>
              <a:spcAft>
                <a:spcPts val="0"/>
              </a:spcAft>
              <a:defRPr/>
            </a:pPr>
            <a:endParaRPr lang="en-US"/>
          </a:p>
        </p:txBody>
      </p:sp>
      <p:sp>
        <p:nvSpPr>
          <p:cNvPr id="1049" name="Title 1"/>
          <p:cNvSpPr>
            <a:spLocks noGrp="1"/>
          </p:cNvSpPr>
          <p:nvPr>
            <p:ph type="title"/>
          </p:nvPr>
        </p:nvSpPr>
        <p:spPr>
          <a:xfrm>
            <a:off x="11113" y="11113"/>
            <a:ext cx="9132887" cy="850900"/>
          </a:xfrm>
          <a:solidFill>
            <a:srgbClr val="1F497D"/>
          </a:solidFill>
        </p:spPr>
        <p:txBody>
          <a:bodyPr lIns="457092" tIns="41029" rIns="82058" bIns="41029"/>
          <a:lstStyle/>
          <a:p>
            <a:r>
              <a:rPr lang="en-US" sz="3200" smtClean="0">
                <a:solidFill>
                  <a:schemeClr val="bg1"/>
                </a:solidFill>
              </a:rPr>
              <a:t>Mass Balance Approach for Emissions Estimation</a:t>
            </a:r>
          </a:p>
        </p:txBody>
      </p:sp>
      <p:grpSp>
        <p:nvGrpSpPr>
          <p:cNvPr id="1050" name="Group 11"/>
          <p:cNvGrpSpPr>
            <a:grpSpLocks/>
          </p:cNvGrpSpPr>
          <p:nvPr/>
        </p:nvGrpSpPr>
        <p:grpSpPr bwMode="auto">
          <a:xfrm>
            <a:off x="112713" y="1062038"/>
            <a:ext cx="8777287" cy="5099050"/>
            <a:chOff x="123796" y="1204078"/>
            <a:chExt cx="9655418" cy="5778989"/>
          </a:xfrm>
        </p:grpSpPr>
        <p:graphicFrame>
          <p:nvGraphicFramePr>
            <p:cNvPr id="1047" name="Object 23"/>
            <p:cNvGraphicFramePr>
              <a:graphicFrameLocks noChangeAspect="1"/>
            </p:cNvGraphicFramePr>
            <p:nvPr/>
          </p:nvGraphicFramePr>
          <p:xfrm>
            <a:off x="1470342" y="4748001"/>
            <a:ext cx="7067074" cy="1925109"/>
          </p:xfrm>
          <a:graphic>
            <a:graphicData uri="http://schemas.openxmlformats.org/presentationml/2006/ole">
              <mc:AlternateContent xmlns:mc="http://schemas.openxmlformats.org/markup-compatibility/2006">
                <mc:Choice xmlns:v="urn:schemas-microsoft-com:vml" Requires="v">
                  <p:oleObj spid="_x0000_s1049" name="Equation" r:id="rId4" imgW="2171080" imgH="558892" progId="Equation.3">
                    <p:embed/>
                  </p:oleObj>
                </mc:Choice>
                <mc:Fallback>
                  <p:oleObj name="Equation" r:id="rId4" imgW="2171080" imgH="558892"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342" y="4748001"/>
                          <a:ext cx="7067074" cy="19251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053" name="TextBox 73"/>
            <p:cNvSpPr txBox="1">
              <a:spLocks noChangeArrowheads="1"/>
            </p:cNvSpPr>
            <p:nvPr/>
          </p:nvSpPr>
          <p:spPr bwMode="auto">
            <a:xfrm>
              <a:off x="2121712" y="6552541"/>
              <a:ext cx="3141070" cy="430526"/>
            </a:xfrm>
            <a:prstGeom prst="rect">
              <a:avLst/>
            </a:prstGeom>
            <a:noFill/>
            <a:ln w="9525">
              <a:noFill/>
              <a:miter lim="800000"/>
              <a:headEnd/>
              <a:tailEnd/>
            </a:ln>
          </p:spPr>
          <p:txBody>
            <a:bodyPr wrap="none" lIns="101882" tIns="50941" rIns="101882" bIns="50941">
              <a:spAutoFit/>
            </a:bodyPr>
            <a:lstStyle/>
            <a:p>
              <a:r>
                <a:rPr lang="en-US">
                  <a:solidFill>
                    <a:schemeClr val="accent2"/>
                  </a:solidFill>
                  <a:latin typeface="Calibri" pitchFamily="34" charset="0"/>
                </a:rPr>
                <a:t>Perpendicular wind speed</a:t>
              </a:r>
            </a:p>
          </p:txBody>
        </p:sp>
        <p:sp>
          <p:nvSpPr>
            <p:cNvPr id="32768" name="Right Brace 32767"/>
            <p:cNvSpPr/>
            <p:nvPr/>
          </p:nvSpPr>
          <p:spPr>
            <a:xfrm rot="5400000">
              <a:off x="3283350" y="5594048"/>
              <a:ext cx="444400" cy="1304504"/>
            </a:xfrm>
            <a:prstGeom prst="rightBrace">
              <a:avLst>
                <a:gd name="adj1" fmla="val 110076"/>
                <a:gd name="adj2" fmla="val 53224"/>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lIns="101882" tIns="50941" rIns="101882" bIns="50941" anchor="ctr"/>
            <a:lstStyle/>
            <a:p>
              <a:pPr algn="ctr" fontAlgn="auto">
                <a:spcBef>
                  <a:spcPts val="0"/>
                </a:spcBef>
                <a:spcAft>
                  <a:spcPts val="0"/>
                </a:spcAft>
                <a:defRPr/>
              </a:pPr>
              <a:endParaRPr lang="en-US">
                <a:solidFill>
                  <a:schemeClr val="accent2"/>
                </a:solidFill>
              </a:endParaRPr>
            </a:p>
          </p:txBody>
        </p:sp>
        <p:sp>
          <p:nvSpPr>
            <p:cNvPr id="93" name="Right Brace 92"/>
            <p:cNvSpPr/>
            <p:nvPr/>
          </p:nvSpPr>
          <p:spPr>
            <a:xfrm rot="16200000">
              <a:off x="6196217" y="3012018"/>
              <a:ext cx="444399" cy="3787774"/>
            </a:xfrm>
            <a:prstGeom prst="righ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lIns="101882" tIns="50941" rIns="101882" bIns="50941" anchor="ctr"/>
            <a:lstStyle/>
            <a:p>
              <a:pPr algn="ctr" fontAlgn="auto">
                <a:spcBef>
                  <a:spcPts val="0"/>
                </a:spcBef>
                <a:spcAft>
                  <a:spcPts val="0"/>
                </a:spcAft>
                <a:defRPr/>
              </a:pPr>
              <a:endParaRPr lang="en-US">
                <a:solidFill>
                  <a:schemeClr val="accent2"/>
                </a:solidFill>
              </a:endParaRPr>
            </a:p>
          </p:txBody>
        </p:sp>
        <p:sp>
          <p:nvSpPr>
            <p:cNvPr id="1056" name="TextBox 14"/>
            <p:cNvSpPr txBox="1">
              <a:spLocks noChangeArrowheads="1"/>
            </p:cNvSpPr>
            <p:nvPr/>
          </p:nvSpPr>
          <p:spPr bwMode="auto">
            <a:xfrm>
              <a:off x="8001179" y="2029413"/>
              <a:ext cx="1778035" cy="744458"/>
            </a:xfrm>
            <a:prstGeom prst="rect">
              <a:avLst/>
            </a:prstGeom>
            <a:noFill/>
            <a:ln w="9525">
              <a:noFill/>
              <a:miter lim="800000"/>
              <a:headEnd/>
              <a:tailEnd/>
            </a:ln>
          </p:spPr>
          <p:txBody>
            <a:bodyPr wrap="none" lIns="101882" tIns="50941" rIns="101882" bIns="50941">
              <a:spAutoFit/>
            </a:bodyPr>
            <a:lstStyle/>
            <a:p>
              <a:r>
                <a:rPr lang="en-US">
                  <a:solidFill>
                    <a:schemeClr val="accent2"/>
                  </a:solidFill>
                  <a:latin typeface="Calibri" pitchFamily="34" charset="0"/>
                </a:rPr>
                <a:t>mixing height</a:t>
              </a:r>
            </a:p>
            <a:p>
              <a:r>
                <a:rPr lang="en-US">
                  <a:solidFill>
                    <a:schemeClr val="accent2"/>
                  </a:solidFill>
                  <a:latin typeface="Calibri" pitchFamily="34" charset="0"/>
                </a:rPr>
                <a:t>(PBL)</a:t>
              </a:r>
            </a:p>
          </p:txBody>
        </p:sp>
        <p:sp>
          <p:nvSpPr>
            <p:cNvPr id="51" name="Right Brace 50"/>
            <p:cNvSpPr/>
            <p:nvPr/>
          </p:nvSpPr>
          <p:spPr>
            <a:xfrm rot="16200000">
              <a:off x="1693349" y="4923594"/>
              <a:ext cx="442600" cy="812041"/>
            </a:xfrm>
            <a:prstGeom prst="righ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lIns="101882" tIns="50941" rIns="101882" bIns="50941" anchor="ctr"/>
            <a:lstStyle/>
            <a:p>
              <a:pPr algn="ctr" fontAlgn="auto">
                <a:spcBef>
                  <a:spcPts val="0"/>
                </a:spcBef>
                <a:spcAft>
                  <a:spcPts val="0"/>
                </a:spcAft>
                <a:defRPr/>
              </a:pPr>
              <a:endParaRPr lang="en-US">
                <a:solidFill>
                  <a:schemeClr val="accent2"/>
                </a:solidFill>
              </a:endParaRPr>
            </a:p>
          </p:txBody>
        </p:sp>
        <p:grpSp>
          <p:nvGrpSpPr>
            <p:cNvPr id="1058" name="Group 17"/>
            <p:cNvGrpSpPr>
              <a:grpSpLocks/>
            </p:cNvGrpSpPr>
            <p:nvPr/>
          </p:nvGrpSpPr>
          <p:grpSpPr bwMode="auto">
            <a:xfrm>
              <a:off x="123796" y="1204078"/>
              <a:ext cx="8305696" cy="3022600"/>
              <a:chOff x="561556" y="1062422"/>
              <a:chExt cx="7550633" cy="2667000"/>
            </a:xfrm>
          </p:grpSpPr>
          <p:sp>
            <p:nvSpPr>
              <p:cNvPr id="3" name="Parallelogram 2"/>
              <p:cNvSpPr/>
              <p:nvPr/>
            </p:nvSpPr>
            <p:spPr>
              <a:xfrm>
                <a:off x="2309466" y="2743603"/>
                <a:ext cx="4934156" cy="809634"/>
              </a:xfrm>
              <a:prstGeom prst="parallelogram">
                <a:avLst>
                  <a:gd name="adj" fmla="val 175927"/>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grpSp>
            <p:nvGrpSpPr>
              <p:cNvPr id="1063" name="Group 167"/>
              <p:cNvGrpSpPr>
                <a:grpSpLocks/>
              </p:cNvGrpSpPr>
              <p:nvPr/>
            </p:nvGrpSpPr>
            <p:grpSpPr bwMode="auto">
              <a:xfrm>
                <a:off x="2166465" y="1062422"/>
                <a:ext cx="1614237" cy="2667000"/>
                <a:chOff x="3261403" y="28696463"/>
                <a:chExt cx="4139756" cy="6812982"/>
              </a:xfrm>
            </p:grpSpPr>
            <p:sp>
              <p:nvSpPr>
                <p:cNvPr id="71" name="Diamond 70"/>
                <p:cNvSpPr/>
                <p:nvPr/>
              </p:nvSpPr>
              <p:spPr>
                <a:xfrm rot="7211921">
                  <a:off x="1925467" y="30032707"/>
                  <a:ext cx="6813059" cy="4140572"/>
                </a:xfrm>
                <a:prstGeom prst="diamond">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72" name="Cloud 71"/>
                <p:cNvSpPr/>
                <p:nvPr/>
              </p:nvSpPr>
              <p:spPr>
                <a:xfrm rot="19616004">
                  <a:off x="3652561" y="31068866"/>
                  <a:ext cx="3432155" cy="1820872"/>
                </a:xfrm>
                <a:prstGeom prst="cloud">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grpSp>
          <p:grpSp>
            <p:nvGrpSpPr>
              <p:cNvPr id="1064" name="Group 190"/>
              <p:cNvGrpSpPr>
                <a:grpSpLocks/>
              </p:cNvGrpSpPr>
              <p:nvPr/>
            </p:nvGrpSpPr>
            <p:grpSpPr bwMode="auto">
              <a:xfrm>
                <a:off x="3230782" y="2622568"/>
                <a:ext cx="701986" cy="737109"/>
                <a:chOff x="5054227" y="32687782"/>
                <a:chExt cx="2109182" cy="2134045"/>
              </a:xfrm>
            </p:grpSpPr>
            <p:sp>
              <p:nvSpPr>
                <p:cNvPr id="47" name="Can 46"/>
                <p:cNvSpPr/>
                <p:nvPr/>
              </p:nvSpPr>
              <p:spPr>
                <a:xfrm>
                  <a:off x="6397777" y="33070372"/>
                  <a:ext cx="457919" cy="1677578"/>
                </a:xfrm>
                <a:prstGeom prst="can">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48" name="Can 47"/>
                <p:cNvSpPr/>
                <p:nvPr/>
              </p:nvSpPr>
              <p:spPr>
                <a:xfrm>
                  <a:off x="6703056" y="33373715"/>
                  <a:ext cx="457919" cy="1447773"/>
                </a:xfrm>
                <a:prstGeom prst="can">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49" name="Cloud 48"/>
                <p:cNvSpPr/>
                <p:nvPr/>
              </p:nvSpPr>
              <p:spPr>
                <a:xfrm rot="11776778">
                  <a:off x="5054227" y="32687782"/>
                  <a:ext cx="1676400" cy="418338"/>
                </a:xfrm>
                <a:prstGeom prst="cloud">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50" name="Cloud 49"/>
                <p:cNvSpPr/>
                <p:nvPr/>
              </p:nvSpPr>
              <p:spPr>
                <a:xfrm rot="11640848">
                  <a:off x="5742466" y="33136253"/>
                  <a:ext cx="1216155" cy="376323"/>
                </a:xfrm>
                <a:prstGeom prst="cloud">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grpSp>
          <p:grpSp>
            <p:nvGrpSpPr>
              <p:cNvPr id="1065" name="Group 190"/>
              <p:cNvGrpSpPr>
                <a:grpSpLocks/>
              </p:cNvGrpSpPr>
              <p:nvPr/>
            </p:nvGrpSpPr>
            <p:grpSpPr bwMode="auto">
              <a:xfrm>
                <a:off x="3693093" y="2643262"/>
                <a:ext cx="701986" cy="737109"/>
                <a:chOff x="5054227" y="32687782"/>
                <a:chExt cx="2109182" cy="2134045"/>
              </a:xfrm>
            </p:grpSpPr>
            <p:sp>
              <p:nvSpPr>
                <p:cNvPr id="78" name="Can 77"/>
                <p:cNvSpPr/>
                <p:nvPr/>
              </p:nvSpPr>
              <p:spPr>
                <a:xfrm>
                  <a:off x="6401560" y="33070207"/>
                  <a:ext cx="457919" cy="1677581"/>
                </a:xfrm>
                <a:prstGeom prst="can">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79" name="Can 78"/>
                <p:cNvSpPr/>
                <p:nvPr/>
              </p:nvSpPr>
              <p:spPr>
                <a:xfrm>
                  <a:off x="6706839" y="33373550"/>
                  <a:ext cx="457919" cy="1447776"/>
                </a:xfrm>
                <a:prstGeom prst="can">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81" name="Cloud 80"/>
                <p:cNvSpPr/>
                <p:nvPr/>
              </p:nvSpPr>
              <p:spPr>
                <a:xfrm rot="11776778">
                  <a:off x="5054227" y="32687782"/>
                  <a:ext cx="1676400" cy="418338"/>
                </a:xfrm>
                <a:prstGeom prst="cloud">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82" name="Cloud 81"/>
                <p:cNvSpPr/>
                <p:nvPr/>
              </p:nvSpPr>
              <p:spPr>
                <a:xfrm rot="11640848">
                  <a:off x="5742466" y="33136253"/>
                  <a:ext cx="1216155" cy="376323"/>
                </a:xfrm>
                <a:prstGeom prst="cloud">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grpSp>
          <p:grpSp>
            <p:nvGrpSpPr>
              <p:cNvPr id="1066" name="Group 190"/>
              <p:cNvGrpSpPr>
                <a:grpSpLocks/>
              </p:cNvGrpSpPr>
              <p:nvPr/>
            </p:nvGrpSpPr>
            <p:grpSpPr bwMode="auto">
              <a:xfrm>
                <a:off x="4237568" y="2622568"/>
                <a:ext cx="701986" cy="737109"/>
                <a:chOff x="5054227" y="32687782"/>
                <a:chExt cx="2109182" cy="2134045"/>
              </a:xfrm>
            </p:grpSpPr>
            <p:sp>
              <p:nvSpPr>
                <p:cNvPr id="84" name="Can 83"/>
                <p:cNvSpPr/>
                <p:nvPr/>
              </p:nvSpPr>
              <p:spPr>
                <a:xfrm>
                  <a:off x="6401740" y="33070372"/>
                  <a:ext cx="457919" cy="1677578"/>
                </a:xfrm>
                <a:prstGeom prst="can">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85" name="Can 84"/>
                <p:cNvSpPr/>
                <p:nvPr/>
              </p:nvSpPr>
              <p:spPr>
                <a:xfrm>
                  <a:off x="6707020" y="33373715"/>
                  <a:ext cx="457919" cy="1447773"/>
                </a:xfrm>
                <a:prstGeom prst="can">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86" name="Cloud 85"/>
                <p:cNvSpPr/>
                <p:nvPr/>
              </p:nvSpPr>
              <p:spPr>
                <a:xfrm rot="11776778">
                  <a:off x="5054227" y="32687782"/>
                  <a:ext cx="1676400" cy="418338"/>
                </a:xfrm>
                <a:prstGeom prst="cloud">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87" name="Cloud 86"/>
                <p:cNvSpPr/>
                <p:nvPr/>
              </p:nvSpPr>
              <p:spPr>
                <a:xfrm rot="11640848">
                  <a:off x="5742466" y="33136253"/>
                  <a:ext cx="1216155" cy="376323"/>
                </a:xfrm>
                <a:prstGeom prst="cloud">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grpSp>
          <p:grpSp>
            <p:nvGrpSpPr>
              <p:cNvPr id="1067" name="Group 190"/>
              <p:cNvGrpSpPr>
                <a:grpSpLocks/>
              </p:cNvGrpSpPr>
              <p:nvPr/>
            </p:nvGrpSpPr>
            <p:grpSpPr bwMode="auto">
              <a:xfrm>
                <a:off x="4860615" y="2622568"/>
                <a:ext cx="701986" cy="737109"/>
                <a:chOff x="5054227" y="32687782"/>
                <a:chExt cx="2109182" cy="2134045"/>
              </a:xfrm>
            </p:grpSpPr>
            <p:sp>
              <p:nvSpPr>
                <p:cNvPr id="89" name="Can 88"/>
                <p:cNvSpPr/>
                <p:nvPr/>
              </p:nvSpPr>
              <p:spPr>
                <a:xfrm>
                  <a:off x="6399574" y="33070372"/>
                  <a:ext cx="457919" cy="1677578"/>
                </a:xfrm>
                <a:prstGeom prst="can">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90" name="Can 89"/>
                <p:cNvSpPr/>
                <p:nvPr/>
              </p:nvSpPr>
              <p:spPr>
                <a:xfrm>
                  <a:off x="6704853" y="33373715"/>
                  <a:ext cx="457919" cy="1447773"/>
                </a:xfrm>
                <a:prstGeom prst="can">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91" name="Cloud 90"/>
                <p:cNvSpPr/>
                <p:nvPr/>
              </p:nvSpPr>
              <p:spPr>
                <a:xfrm rot="11776778">
                  <a:off x="5054227" y="32687782"/>
                  <a:ext cx="1676400" cy="418338"/>
                </a:xfrm>
                <a:prstGeom prst="cloud">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92" name="Cloud 91"/>
                <p:cNvSpPr/>
                <p:nvPr/>
              </p:nvSpPr>
              <p:spPr>
                <a:xfrm rot="11640848">
                  <a:off x="5742466" y="33136253"/>
                  <a:ext cx="1216155" cy="376323"/>
                </a:xfrm>
                <a:prstGeom prst="cloud">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grpSp>
          <p:sp>
            <p:nvSpPr>
              <p:cNvPr id="9" name="Right Arrow 8"/>
              <p:cNvSpPr/>
              <p:nvPr/>
            </p:nvSpPr>
            <p:spPr bwMode="auto">
              <a:xfrm rot="10800000">
                <a:off x="3185802" y="1484702"/>
                <a:ext cx="963653" cy="477842"/>
              </a:xfrm>
              <a:prstGeom prst="righ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1069" name="TextBox 13"/>
              <p:cNvSpPr txBox="1">
                <a:spLocks noChangeArrowheads="1"/>
              </p:cNvSpPr>
              <p:nvPr/>
            </p:nvSpPr>
            <p:spPr bwMode="auto">
              <a:xfrm>
                <a:off x="3389243" y="1515953"/>
                <a:ext cx="782917" cy="369332"/>
              </a:xfrm>
              <a:prstGeom prst="rect">
                <a:avLst/>
              </a:prstGeom>
              <a:noFill/>
              <a:ln w="9525">
                <a:noFill/>
                <a:miter lim="800000"/>
                <a:headEnd/>
                <a:tailEnd/>
              </a:ln>
            </p:spPr>
            <p:txBody>
              <a:bodyPr>
                <a:spAutoFit/>
              </a:bodyPr>
              <a:lstStyle/>
              <a:p>
                <a:r>
                  <a:rPr lang="en-US">
                    <a:solidFill>
                      <a:schemeClr val="accent2"/>
                    </a:solidFill>
                    <a:latin typeface="Calibri" pitchFamily="34" charset="0"/>
                  </a:rPr>
                  <a:t>Wind</a:t>
                </a:r>
                <a:endParaRPr lang="en-US" baseline="-25000">
                  <a:solidFill>
                    <a:schemeClr val="accent2"/>
                  </a:solidFill>
                  <a:latin typeface="Calibri" pitchFamily="34" charset="0"/>
                </a:endParaRPr>
              </a:p>
            </p:txBody>
          </p:sp>
          <p:sp>
            <p:nvSpPr>
              <p:cNvPr id="45" name="Parallelogram 44"/>
              <p:cNvSpPr/>
              <p:nvPr/>
            </p:nvSpPr>
            <p:spPr>
              <a:xfrm>
                <a:off x="2220562" y="1260861"/>
                <a:ext cx="4932569" cy="731846"/>
              </a:xfrm>
              <a:prstGeom prst="parallelogram">
                <a:avLst>
                  <a:gd name="adj" fmla="val 184381"/>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1071" name="TextBox 4"/>
              <p:cNvSpPr txBox="1">
                <a:spLocks noChangeArrowheads="1"/>
              </p:cNvSpPr>
              <p:nvPr/>
            </p:nvSpPr>
            <p:spPr bwMode="auto">
              <a:xfrm>
                <a:off x="3679325" y="3255944"/>
                <a:ext cx="1194558" cy="369332"/>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emissions</a:t>
                </a:r>
              </a:p>
            </p:txBody>
          </p:sp>
          <p:grpSp>
            <p:nvGrpSpPr>
              <p:cNvPr id="1072" name="Group 5"/>
              <p:cNvGrpSpPr>
                <a:grpSpLocks/>
              </p:cNvGrpSpPr>
              <p:nvPr/>
            </p:nvGrpSpPr>
            <p:grpSpPr bwMode="auto">
              <a:xfrm>
                <a:off x="6712986" y="1626480"/>
                <a:ext cx="1399203" cy="400110"/>
                <a:chOff x="7901283" y="1733490"/>
                <a:chExt cx="1399203" cy="400110"/>
              </a:xfrm>
            </p:grpSpPr>
            <p:sp>
              <p:nvSpPr>
                <p:cNvPr id="52" name="Right Arrow 51"/>
                <p:cNvSpPr/>
                <p:nvPr/>
              </p:nvSpPr>
              <p:spPr bwMode="auto">
                <a:xfrm rot="10800000">
                  <a:off x="7901672" y="1733000"/>
                  <a:ext cx="931902" cy="400055"/>
                </a:xfrm>
                <a:prstGeom prst="righ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1077" name="TextBox 11"/>
                <p:cNvSpPr txBox="1">
                  <a:spLocks noChangeArrowheads="1"/>
                </p:cNvSpPr>
                <p:nvPr/>
              </p:nvSpPr>
              <p:spPr bwMode="auto">
                <a:xfrm>
                  <a:off x="8073113" y="1735399"/>
                  <a:ext cx="1227373" cy="369332"/>
                </a:xfrm>
                <a:prstGeom prst="rect">
                  <a:avLst/>
                </a:prstGeom>
                <a:noFill/>
                <a:ln w="9525">
                  <a:noFill/>
                  <a:miter lim="800000"/>
                  <a:headEnd/>
                  <a:tailEnd/>
                </a:ln>
              </p:spPr>
              <p:txBody>
                <a:bodyPr>
                  <a:spAutoFit/>
                </a:bodyPr>
                <a:lstStyle/>
                <a:p>
                  <a:r>
                    <a:rPr lang="en-US">
                      <a:solidFill>
                        <a:schemeClr val="accent2"/>
                      </a:solidFill>
                      <a:latin typeface="Calibri" pitchFamily="34" charset="0"/>
                    </a:rPr>
                    <a:t>Wind</a:t>
                  </a:r>
                  <a:endParaRPr lang="en-US" sz="2000" baseline="-25000">
                    <a:solidFill>
                      <a:schemeClr val="accent2"/>
                    </a:solidFill>
                    <a:latin typeface="Calibri" pitchFamily="34" charset="0"/>
                  </a:endParaRPr>
                </a:p>
              </p:txBody>
            </p:sp>
          </p:grpSp>
          <p:cxnSp>
            <p:nvCxnSpPr>
              <p:cNvPr id="14" name="Straight Arrow Connector 13"/>
              <p:cNvCxnSpPr/>
              <p:nvPr/>
            </p:nvCxnSpPr>
            <p:spPr>
              <a:xfrm flipV="1">
                <a:off x="7762756" y="1183073"/>
                <a:ext cx="0" cy="1547829"/>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74" name="TextBox 10"/>
              <p:cNvSpPr txBox="1">
                <a:spLocks noChangeArrowheads="1"/>
              </p:cNvSpPr>
              <p:nvPr/>
            </p:nvSpPr>
            <p:spPr bwMode="auto">
              <a:xfrm>
                <a:off x="5835213" y="2089850"/>
                <a:ext cx="1927778" cy="338554"/>
              </a:xfrm>
              <a:prstGeom prst="rect">
                <a:avLst/>
              </a:prstGeom>
              <a:noFill/>
              <a:ln w="9525">
                <a:noFill/>
                <a:miter lim="800000"/>
                <a:headEnd/>
                <a:tailEnd/>
              </a:ln>
            </p:spPr>
            <p:txBody>
              <a:bodyPr>
                <a:spAutoFit/>
              </a:bodyPr>
              <a:lstStyle/>
              <a:p>
                <a:r>
                  <a:rPr lang="en-US" sz="1600">
                    <a:solidFill>
                      <a:schemeClr val="accent2"/>
                    </a:solidFill>
                    <a:latin typeface="Calibri" pitchFamily="34" charset="0"/>
                  </a:rPr>
                  <a:t>Background CH</a:t>
                </a:r>
                <a:r>
                  <a:rPr lang="en-US" sz="1600" baseline="-25000">
                    <a:solidFill>
                      <a:schemeClr val="accent2"/>
                    </a:solidFill>
                    <a:latin typeface="Calibri" pitchFamily="34" charset="0"/>
                  </a:rPr>
                  <a:t>4</a:t>
                </a:r>
              </a:p>
            </p:txBody>
          </p:sp>
          <p:sp>
            <p:nvSpPr>
              <p:cNvPr id="1075" name="TextBox 14"/>
              <p:cNvSpPr txBox="1">
                <a:spLocks noChangeArrowheads="1"/>
              </p:cNvSpPr>
              <p:nvPr/>
            </p:nvSpPr>
            <p:spPr bwMode="auto">
              <a:xfrm>
                <a:off x="561556" y="2004715"/>
                <a:ext cx="2087390" cy="338554"/>
              </a:xfrm>
              <a:prstGeom prst="rect">
                <a:avLst/>
              </a:prstGeom>
              <a:noFill/>
              <a:ln w="9525">
                <a:noFill/>
                <a:miter lim="800000"/>
                <a:headEnd/>
                <a:tailEnd/>
              </a:ln>
            </p:spPr>
            <p:txBody>
              <a:bodyPr>
                <a:spAutoFit/>
              </a:bodyPr>
              <a:lstStyle/>
              <a:p>
                <a:pPr algn="r"/>
                <a:r>
                  <a:rPr lang="en-US" sz="1600">
                    <a:solidFill>
                      <a:schemeClr val="accent2"/>
                    </a:solidFill>
                    <a:latin typeface="Calibri" pitchFamily="34" charset="0"/>
                  </a:rPr>
                  <a:t>Downwind CH</a:t>
                </a:r>
                <a:r>
                  <a:rPr lang="en-US" sz="1600" baseline="-25000">
                    <a:solidFill>
                      <a:schemeClr val="accent2"/>
                    </a:solidFill>
                    <a:latin typeface="Calibri" pitchFamily="34" charset="0"/>
                  </a:rPr>
                  <a:t>4</a:t>
                </a:r>
              </a:p>
            </p:txBody>
          </p:sp>
        </p:grpSp>
        <p:sp>
          <p:nvSpPr>
            <p:cNvPr id="1059" name="TextBox 55"/>
            <p:cNvSpPr txBox="1">
              <a:spLocks noChangeArrowheads="1"/>
            </p:cNvSpPr>
            <p:nvPr/>
          </p:nvSpPr>
          <p:spPr bwMode="auto">
            <a:xfrm>
              <a:off x="1376520" y="4435002"/>
              <a:ext cx="1182039" cy="430526"/>
            </a:xfrm>
            <a:prstGeom prst="rect">
              <a:avLst/>
            </a:prstGeom>
            <a:noFill/>
            <a:ln w="9525">
              <a:noFill/>
              <a:miter lim="800000"/>
              <a:headEnd/>
              <a:tailEnd/>
            </a:ln>
          </p:spPr>
          <p:txBody>
            <a:bodyPr wrap="none" lIns="101882" tIns="50941" rIns="101882" bIns="50941">
              <a:spAutoFit/>
            </a:bodyPr>
            <a:lstStyle/>
            <a:p>
              <a:r>
                <a:rPr lang="en-US">
                  <a:solidFill>
                    <a:schemeClr val="accent2"/>
                  </a:solidFill>
                  <a:latin typeface="Calibri" pitchFamily="34" charset="0"/>
                </a:rPr>
                <a:t>CH</a:t>
              </a:r>
              <a:r>
                <a:rPr lang="en-US" baseline="-25000">
                  <a:solidFill>
                    <a:schemeClr val="accent2"/>
                  </a:solidFill>
                  <a:latin typeface="Calibri" pitchFamily="34" charset="0"/>
                </a:rPr>
                <a:t>4</a:t>
              </a:r>
              <a:r>
                <a:rPr lang="en-US">
                  <a:solidFill>
                    <a:schemeClr val="accent2"/>
                  </a:solidFill>
                  <a:latin typeface="Calibri" pitchFamily="34" charset="0"/>
                </a:rPr>
                <a:t> flux</a:t>
              </a:r>
            </a:p>
          </p:txBody>
        </p:sp>
        <p:sp>
          <p:nvSpPr>
            <p:cNvPr id="1060" name="TextBox 56"/>
            <p:cNvSpPr txBox="1">
              <a:spLocks noChangeArrowheads="1"/>
            </p:cNvSpPr>
            <p:nvPr/>
          </p:nvSpPr>
          <p:spPr bwMode="auto">
            <a:xfrm>
              <a:off x="4770299" y="4215334"/>
              <a:ext cx="3837574" cy="430526"/>
            </a:xfrm>
            <a:prstGeom prst="rect">
              <a:avLst/>
            </a:prstGeom>
            <a:noFill/>
            <a:ln w="9525">
              <a:noFill/>
              <a:miter lim="800000"/>
              <a:headEnd/>
              <a:tailEnd/>
            </a:ln>
          </p:spPr>
          <p:txBody>
            <a:bodyPr wrap="none" lIns="101882" tIns="50941" rIns="101882" bIns="50941">
              <a:spAutoFit/>
            </a:bodyPr>
            <a:lstStyle/>
            <a:p>
              <a:r>
                <a:rPr lang="en-US">
                  <a:solidFill>
                    <a:schemeClr val="accent2"/>
                  </a:solidFill>
                  <a:latin typeface="Calibri" pitchFamily="34" charset="0"/>
                </a:rPr>
                <a:t>Molar CH</a:t>
              </a:r>
              <a:r>
                <a:rPr lang="en-US" baseline="-25000">
                  <a:solidFill>
                    <a:schemeClr val="accent2"/>
                  </a:solidFill>
                  <a:latin typeface="Calibri" pitchFamily="34" charset="0"/>
                </a:rPr>
                <a:t>4</a:t>
              </a:r>
              <a:r>
                <a:rPr lang="en-US">
                  <a:solidFill>
                    <a:schemeClr val="accent2"/>
                  </a:solidFill>
                  <a:latin typeface="Calibri" pitchFamily="34" charset="0"/>
                </a:rPr>
                <a:t> enhancement in PBL</a:t>
              </a:r>
            </a:p>
          </p:txBody>
        </p:sp>
        <p:pic>
          <p:nvPicPr>
            <p:cNvPr id="1061" name="Picture 18" descr="airplane2.g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0587" y="2722593"/>
              <a:ext cx="1847417" cy="955044"/>
            </a:xfrm>
            <a:prstGeom prst="rect">
              <a:avLst/>
            </a:prstGeom>
            <a:noFill/>
            <a:ln w="9525">
              <a:noFill/>
              <a:miter lim="800000"/>
              <a:headEnd/>
              <a:tailEnd/>
            </a:ln>
          </p:spPr>
        </p:pic>
      </p:grpSp>
      <p:cxnSp>
        <p:nvCxnSpPr>
          <p:cNvPr id="23" name="Straight Connector 22"/>
          <p:cNvCxnSpPr/>
          <p:nvPr/>
        </p:nvCxnSpPr>
        <p:spPr>
          <a:xfrm flipV="1">
            <a:off x="1371600" y="1962150"/>
            <a:ext cx="1725613" cy="833438"/>
          </a:xfrm>
          <a:prstGeom prst="line">
            <a:avLst/>
          </a:prstGeom>
          <a:ln w="57150" cmpd="sng">
            <a:solidFill>
              <a:srgbClr val="FF6600"/>
            </a:solidFill>
            <a:prstDash val="sysDash"/>
          </a:ln>
        </p:spPr>
        <p:style>
          <a:lnRef idx="2">
            <a:schemeClr val="accent1"/>
          </a:lnRef>
          <a:fillRef idx="0">
            <a:schemeClr val="accent1"/>
          </a:fillRef>
          <a:effectRef idx="1">
            <a:schemeClr val="accent1"/>
          </a:effectRef>
          <a:fontRef idx="minor">
            <a:schemeClr val="tx1"/>
          </a:fontRef>
        </p:style>
      </p:cxnSp>
      <p:sp>
        <p:nvSpPr>
          <p:cNvPr id="1052" name="TextBox 15"/>
          <p:cNvSpPr txBox="1">
            <a:spLocks noChangeArrowheads="1"/>
          </p:cNvSpPr>
          <p:nvPr/>
        </p:nvSpPr>
        <p:spPr bwMode="auto">
          <a:xfrm>
            <a:off x="65088" y="6284913"/>
            <a:ext cx="7334250" cy="358775"/>
          </a:xfrm>
          <a:prstGeom prst="rect">
            <a:avLst/>
          </a:prstGeom>
          <a:noFill/>
          <a:ln w="9525">
            <a:noFill/>
            <a:miter lim="800000"/>
            <a:headEnd/>
            <a:tailEnd/>
          </a:ln>
        </p:spPr>
        <p:txBody>
          <a:bodyPr wrap="none" lIns="82058" tIns="41029" rIns="82058" bIns="41029">
            <a:spAutoFit/>
          </a:bodyPr>
          <a:lstStyle/>
          <a:p>
            <a:r>
              <a:rPr lang="en-US" i="1">
                <a:latin typeface="Calibri" pitchFamily="34" charset="0"/>
              </a:rPr>
              <a:t>References: White et al., 1976; Ryerson et al., 2001; Mays et al., 2009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12"/>
          <p:cNvGrpSpPr>
            <a:grpSpLocks/>
          </p:cNvGrpSpPr>
          <p:nvPr/>
        </p:nvGrpSpPr>
        <p:grpSpPr bwMode="auto">
          <a:xfrm>
            <a:off x="0" y="574675"/>
            <a:ext cx="9144000" cy="5791200"/>
            <a:chOff x="0" y="965200"/>
            <a:chExt cx="9144000" cy="5791200"/>
          </a:xfrm>
        </p:grpSpPr>
        <p:pic>
          <p:nvPicPr>
            <p:cNvPr id="35850" name="Picture 2" descr="ch4_0207201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65200"/>
              <a:ext cx="9144000" cy="5791200"/>
            </a:xfrm>
            <a:prstGeom prst="rect">
              <a:avLst/>
            </a:prstGeom>
            <a:noFill/>
            <a:ln w="9525">
              <a:noFill/>
              <a:miter lim="800000"/>
              <a:headEnd/>
              <a:tailEnd/>
            </a:ln>
          </p:spPr>
        </p:pic>
        <p:sp>
          <p:nvSpPr>
            <p:cNvPr id="4" name="TextBox 3"/>
            <p:cNvSpPr txBox="1"/>
            <p:nvPr/>
          </p:nvSpPr>
          <p:spPr>
            <a:xfrm>
              <a:off x="141288" y="5435600"/>
              <a:ext cx="2132012" cy="1016000"/>
            </a:xfrm>
            <a:prstGeom prst="rect">
              <a:avLst/>
            </a:prstGeom>
            <a:solidFill>
              <a:schemeClr val="bg2">
                <a:lumMod val="90000"/>
              </a:schemeClr>
            </a:solidFill>
            <a:ln>
              <a:solidFill>
                <a:schemeClr val="bg2">
                  <a:lumMod val="50000"/>
                </a:schemeClr>
              </a:solidFill>
            </a:ln>
          </p:spPr>
          <p:txBody>
            <a:bodyPr>
              <a:spAutoFit/>
            </a:bodyPr>
            <a:lstStyle/>
            <a:p>
              <a:pPr algn="r" fontAlgn="auto">
                <a:spcBef>
                  <a:spcPts val="0"/>
                </a:spcBef>
                <a:spcAft>
                  <a:spcPts val="0"/>
                </a:spcAft>
                <a:defRPr/>
              </a:pPr>
              <a:r>
                <a:rPr lang="en-US" sz="2000" dirty="0">
                  <a:latin typeface="+mn-lt"/>
                </a:rPr>
                <a:t>Gas wells</a:t>
              </a:r>
            </a:p>
            <a:p>
              <a:pPr algn="r" fontAlgn="auto">
                <a:spcBef>
                  <a:spcPts val="0"/>
                </a:spcBef>
                <a:spcAft>
                  <a:spcPts val="0"/>
                </a:spcAft>
                <a:defRPr/>
              </a:pPr>
              <a:r>
                <a:rPr lang="en-US" sz="2000" dirty="0">
                  <a:latin typeface="+mn-lt"/>
                </a:rPr>
                <a:t>Oil wells</a:t>
              </a:r>
            </a:p>
            <a:p>
              <a:pPr algn="r" fontAlgn="auto">
                <a:spcBef>
                  <a:spcPts val="0"/>
                </a:spcBef>
                <a:spcAft>
                  <a:spcPts val="0"/>
                </a:spcAft>
                <a:defRPr/>
              </a:pPr>
              <a:r>
                <a:rPr lang="en-US" sz="2000" dirty="0">
                  <a:latin typeface="+mn-lt"/>
                </a:rPr>
                <a:t>Permitted wells</a:t>
              </a:r>
            </a:p>
          </p:txBody>
        </p:sp>
        <p:sp>
          <p:nvSpPr>
            <p:cNvPr id="10" name="Oval 9"/>
            <p:cNvSpPr/>
            <p:nvPr/>
          </p:nvSpPr>
          <p:spPr>
            <a:xfrm>
              <a:off x="279400" y="5605463"/>
              <a:ext cx="133350" cy="155575"/>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1" name="Oval 10"/>
            <p:cNvSpPr/>
            <p:nvPr/>
          </p:nvSpPr>
          <p:spPr>
            <a:xfrm>
              <a:off x="279400" y="5902325"/>
              <a:ext cx="133350" cy="1555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2" name="Oval 11"/>
            <p:cNvSpPr/>
            <p:nvPr/>
          </p:nvSpPr>
          <p:spPr>
            <a:xfrm>
              <a:off x="279400" y="6176963"/>
              <a:ext cx="133350" cy="15557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a:p>
          </p:txBody>
        </p:sp>
      </p:grpSp>
      <p:sp>
        <p:nvSpPr>
          <p:cNvPr id="5" name="Title 1"/>
          <p:cNvSpPr txBox="1">
            <a:spLocks/>
          </p:cNvSpPr>
          <p:nvPr/>
        </p:nvSpPr>
        <p:spPr>
          <a:xfrm>
            <a:off x="1181100" y="0"/>
            <a:ext cx="7962900" cy="630238"/>
          </a:xfrm>
          <a:prstGeom prst="rect">
            <a:avLst/>
          </a:prstGeom>
          <a:solidFill>
            <a:srgbClr val="1F497D"/>
          </a:solidFill>
        </p:spPr>
        <p:txBody>
          <a:bodyPr anchor="ctr">
            <a:normAutofit/>
          </a:bodyPr>
          <a:lstStyle/>
          <a:p>
            <a:pPr algn="ctr" defTabSz="914400" fontAlgn="auto">
              <a:spcAft>
                <a:spcPts val="0"/>
              </a:spcAft>
              <a:defRPr/>
            </a:pPr>
            <a:r>
              <a:rPr lang="en-US" sz="3200" b="1" dirty="0">
                <a:solidFill>
                  <a:schemeClr val="bg1"/>
                </a:solidFill>
                <a:latin typeface="+mj-lt"/>
                <a:ea typeface="+mj-ea"/>
                <a:cs typeface="+mj-cs"/>
              </a:rPr>
              <a:t>Uinta Basin’s Sea of CH</a:t>
            </a:r>
            <a:r>
              <a:rPr lang="en-US" sz="3200" b="1" baseline="-25000" dirty="0">
                <a:solidFill>
                  <a:schemeClr val="bg1"/>
                </a:solidFill>
                <a:latin typeface="+mj-lt"/>
                <a:ea typeface="+mj-ea"/>
                <a:cs typeface="+mj-cs"/>
              </a:rPr>
              <a:t>4</a:t>
            </a:r>
          </a:p>
        </p:txBody>
      </p:sp>
      <p:pic>
        <p:nvPicPr>
          <p:cNvPr id="35843" name="Picture 6" descr="ch4_colorbar_20120207.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630238"/>
            <a:ext cx="1143000" cy="4876800"/>
          </a:xfrm>
          <a:prstGeom prst="rect">
            <a:avLst/>
          </a:prstGeom>
          <a:noFill/>
          <a:ln w="9525">
            <a:noFill/>
            <a:miter lim="800000"/>
            <a:headEnd/>
            <a:tailEnd/>
          </a:ln>
        </p:spPr>
      </p:pic>
      <p:sp>
        <p:nvSpPr>
          <p:cNvPr id="35844" name="TextBox 8"/>
          <p:cNvSpPr txBox="1">
            <a:spLocks noChangeArrowheads="1"/>
          </p:cNvSpPr>
          <p:nvPr/>
        </p:nvSpPr>
        <p:spPr bwMode="auto">
          <a:xfrm>
            <a:off x="6375400" y="1019175"/>
            <a:ext cx="1414463" cy="831850"/>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2/7/2012</a:t>
            </a:r>
          </a:p>
          <a:p>
            <a:r>
              <a:rPr lang="en-US" sz="2400" b="1">
                <a:solidFill>
                  <a:schemeClr val="bg1"/>
                </a:solidFill>
                <a:latin typeface="Calibri" pitchFamily="34" charset="0"/>
              </a:rPr>
              <a:t>Low wind</a:t>
            </a:r>
          </a:p>
        </p:txBody>
      </p:sp>
      <p:sp>
        <p:nvSpPr>
          <p:cNvPr id="35845" name="TextBox 5"/>
          <p:cNvSpPr txBox="1">
            <a:spLocks noChangeArrowheads="1"/>
          </p:cNvSpPr>
          <p:nvPr/>
        </p:nvSpPr>
        <p:spPr bwMode="auto">
          <a:xfrm>
            <a:off x="0" y="528638"/>
            <a:ext cx="5419725" cy="461962"/>
          </a:xfrm>
          <a:prstGeom prst="rect">
            <a:avLst/>
          </a:prstGeom>
          <a:noFill/>
          <a:ln w="9525">
            <a:noFill/>
            <a:miter lim="800000"/>
            <a:headEnd/>
            <a:tailEnd/>
          </a:ln>
        </p:spPr>
        <p:txBody>
          <a:bodyPr>
            <a:spAutoFit/>
          </a:bodyPr>
          <a:lstStyle/>
          <a:p>
            <a:r>
              <a:rPr lang="en-US" sz="2400">
                <a:solidFill>
                  <a:schemeClr val="bg1"/>
                </a:solidFill>
                <a:latin typeface="Calibri" pitchFamily="34" charset="0"/>
              </a:rPr>
              <a:t>Flight Track color-coded by CH</a:t>
            </a:r>
            <a:r>
              <a:rPr lang="en-US" sz="2400" baseline="-25000">
                <a:solidFill>
                  <a:schemeClr val="bg1"/>
                </a:solidFill>
                <a:latin typeface="Calibri" pitchFamily="34" charset="0"/>
              </a:rPr>
              <a:t>4</a:t>
            </a:r>
            <a:r>
              <a:rPr lang="en-US" sz="2400">
                <a:solidFill>
                  <a:schemeClr val="bg1"/>
                </a:solidFill>
                <a:latin typeface="Calibri" pitchFamily="34" charset="0"/>
              </a:rPr>
              <a:t> level</a:t>
            </a:r>
          </a:p>
        </p:txBody>
      </p:sp>
      <p:pic>
        <p:nvPicPr>
          <p:cNvPr id="35846" name="Picture 1" descr="NOAA-4.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5400" y="5321300"/>
            <a:ext cx="904875" cy="908050"/>
          </a:xfrm>
          <a:prstGeom prst="rect">
            <a:avLst/>
          </a:prstGeom>
          <a:noFill/>
          <a:ln w="9525">
            <a:noFill/>
            <a:miter lim="800000"/>
            <a:headEnd/>
            <a:tailEnd/>
          </a:ln>
        </p:spPr>
      </p:pic>
      <p:pic>
        <p:nvPicPr>
          <p:cNvPr id="35847" name="Picture 1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1181100" cy="574675"/>
          </a:xfrm>
          <a:prstGeom prst="rect">
            <a:avLst/>
          </a:prstGeom>
          <a:noFill/>
          <a:ln w="9525">
            <a:solidFill>
              <a:srgbClr val="000000"/>
            </a:solidFill>
            <a:miter lim="800000"/>
            <a:headEnd/>
            <a:tailEnd/>
          </a:ln>
        </p:spPr>
      </p:pic>
      <p:sp>
        <p:nvSpPr>
          <p:cNvPr id="35848" name="TextBox 7"/>
          <p:cNvSpPr txBox="1">
            <a:spLocks noChangeArrowheads="1"/>
          </p:cNvSpPr>
          <p:nvPr/>
        </p:nvSpPr>
        <p:spPr bwMode="auto">
          <a:xfrm>
            <a:off x="804863" y="6365875"/>
            <a:ext cx="7323137" cy="368300"/>
          </a:xfrm>
          <a:prstGeom prst="rect">
            <a:avLst/>
          </a:prstGeom>
          <a:noFill/>
          <a:ln w="9525">
            <a:noFill/>
            <a:miter lim="800000"/>
            <a:headEnd/>
            <a:tailEnd/>
          </a:ln>
        </p:spPr>
        <p:txBody>
          <a:bodyPr>
            <a:spAutoFit/>
          </a:bodyPr>
          <a:lstStyle/>
          <a:p>
            <a:r>
              <a:rPr lang="en-US">
                <a:latin typeface="Calibri" pitchFamily="34" charset="0"/>
              </a:rPr>
              <a:t>No other large scale activity besides oil and gas production in the area.</a:t>
            </a:r>
          </a:p>
        </p:txBody>
      </p:sp>
      <p:sp>
        <p:nvSpPr>
          <p:cNvPr id="35849" name="TextBox 14"/>
          <p:cNvSpPr txBox="1">
            <a:spLocks noChangeArrowheads="1"/>
          </p:cNvSpPr>
          <p:nvPr/>
        </p:nvSpPr>
        <p:spPr bwMode="auto">
          <a:xfrm>
            <a:off x="141288" y="1123950"/>
            <a:ext cx="3533775" cy="2032000"/>
          </a:xfrm>
          <a:prstGeom prst="rect">
            <a:avLst/>
          </a:prstGeom>
          <a:solidFill>
            <a:srgbClr val="FFFF00"/>
          </a:solidFill>
          <a:ln w="9525">
            <a:noFill/>
            <a:miter lim="800000"/>
            <a:headEnd/>
            <a:tailEnd/>
          </a:ln>
        </p:spPr>
        <p:txBody>
          <a:bodyPr>
            <a:spAutoFit/>
          </a:bodyPr>
          <a:lstStyle/>
          <a:p>
            <a:r>
              <a:rPr lang="en-US">
                <a:latin typeface="Calibri" pitchFamily="34" charset="0"/>
              </a:rPr>
              <a:t>Measurements on February 3, 2012 (stronger winds) suggest a leakage rate of 6-12%, compared to the EPA national average of 1.5% and the WRAP regional estimate of flaring and venting of 5.07% on Federal Land [Karion et al., GRL, 2013].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31750"/>
            <a:ext cx="8229600" cy="881063"/>
          </a:xfrm>
        </p:spPr>
        <p:txBody>
          <a:bodyPr/>
          <a:lstStyle/>
          <a:p>
            <a:r>
              <a:rPr lang="en-US" b="1" smtClean="0">
                <a:solidFill>
                  <a:schemeClr val="tx2"/>
                </a:solidFill>
              </a:rPr>
              <a:t>Conclusions</a:t>
            </a:r>
          </a:p>
        </p:txBody>
      </p:sp>
      <p:sp>
        <p:nvSpPr>
          <p:cNvPr id="3" name="Content Placeholder 2"/>
          <p:cNvSpPr>
            <a:spLocks noGrp="1"/>
          </p:cNvSpPr>
          <p:nvPr>
            <p:ph idx="1"/>
          </p:nvPr>
        </p:nvSpPr>
        <p:spPr>
          <a:xfrm>
            <a:off x="457200" y="742950"/>
            <a:ext cx="8229600" cy="4525963"/>
          </a:xfrm>
        </p:spPr>
        <p:txBody>
          <a:bodyPr rtlCol="0">
            <a:normAutofit lnSpcReduction="10000"/>
          </a:bodyPr>
          <a:lstStyle/>
          <a:p>
            <a:pPr fontAlgn="auto">
              <a:spcAft>
                <a:spcPts val="0"/>
              </a:spcAft>
              <a:buFont typeface="Arial"/>
              <a:buChar char="•"/>
              <a:defRPr/>
            </a:pPr>
            <a:r>
              <a:rPr lang="en-US" sz="2400" dirty="0"/>
              <a:t>Atmospheric measurements can provide an independent evaluation of emission </a:t>
            </a:r>
            <a:r>
              <a:rPr lang="en-US" sz="2400" dirty="0" smtClean="0"/>
              <a:t>inventories.</a:t>
            </a:r>
          </a:p>
          <a:p>
            <a:pPr lvl="1" fontAlgn="auto">
              <a:spcAft>
                <a:spcPts val="0"/>
              </a:spcAft>
              <a:buFont typeface="Arial"/>
              <a:buChar char="–"/>
              <a:defRPr/>
            </a:pPr>
            <a:r>
              <a:rPr lang="en-US" sz="2000" dirty="0" smtClean="0"/>
              <a:t>Methane emissions from natural gas operations in some regions in the US may be higher than estimated by regulatory inventories.</a:t>
            </a:r>
          </a:p>
          <a:p>
            <a:pPr fontAlgn="auto">
              <a:spcAft>
                <a:spcPts val="0"/>
              </a:spcAft>
              <a:buFont typeface="Arial"/>
              <a:buChar char="•"/>
              <a:defRPr/>
            </a:pPr>
            <a:r>
              <a:rPr lang="en-US" sz="2400" dirty="0" smtClean="0"/>
              <a:t>A significant fraction of emissions could be avoided.</a:t>
            </a:r>
          </a:p>
          <a:p>
            <a:pPr lvl="1" fontAlgn="auto">
              <a:spcAft>
                <a:spcPts val="0"/>
              </a:spcAft>
              <a:buFont typeface="Arial"/>
              <a:buChar char="–"/>
              <a:defRPr/>
            </a:pPr>
            <a:r>
              <a:rPr lang="en-US" sz="2000" dirty="0" smtClean="0"/>
              <a:t>Methane is not regulated, however US EPA’s New Source Performance Standards for oil and gas operations VOC emissions will have the co-benefit of reducing CH</a:t>
            </a:r>
            <a:r>
              <a:rPr lang="en-US" sz="2000" baseline="-25000" dirty="0" smtClean="0"/>
              <a:t>4</a:t>
            </a:r>
            <a:r>
              <a:rPr lang="en-US" sz="2000" dirty="0" smtClean="0"/>
              <a:t> emissions.</a:t>
            </a:r>
          </a:p>
          <a:p>
            <a:pPr lvl="1" fontAlgn="auto">
              <a:spcAft>
                <a:spcPts val="0"/>
              </a:spcAft>
              <a:buFont typeface="Arial"/>
              <a:buChar char="–"/>
              <a:defRPr/>
            </a:pPr>
            <a:r>
              <a:rPr lang="en-US" sz="2000" dirty="0" smtClean="0"/>
              <a:t>Best management practices if used can reduce emissions.</a:t>
            </a:r>
          </a:p>
          <a:p>
            <a:pPr fontAlgn="auto">
              <a:spcAft>
                <a:spcPts val="0"/>
              </a:spcAft>
              <a:buFont typeface="Arial"/>
              <a:buChar char="•"/>
              <a:defRPr/>
            </a:pPr>
            <a:r>
              <a:rPr lang="en-US" sz="2400" dirty="0" smtClean="0"/>
              <a:t>Beyond the question of natural gas GHG emissions, there are some other pressing (related) questions about energy choices, energy equality, climate change mitigation and adaptation at home and around the world.  </a:t>
            </a:r>
          </a:p>
        </p:txBody>
      </p:sp>
      <p:sp>
        <p:nvSpPr>
          <p:cNvPr id="36868" name="TextBox 3"/>
          <p:cNvSpPr txBox="1">
            <a:spLocks noChangeArrowheads="1"/>
          </p:cNvSpPr>
          <p:nvPr/>
        </p:nvSpPr>
        <p:spPr bwMode="auto">
          <a:xfrm>
            <a:off x="66675" y="1682750"/>
            <a:ext cx="184150" cy="368300"/>
          </a:xfrm>
          <a:prstGeom prst="rect">
            <a:avLst/>
          </a:prstGeom>
          <a:noFill/>
          <a:ln w="9525">
            <a:noFill/>
            <a:miter lim="800000"/>
            <a:headEnd/>
            <a:tailEnd/>
          </a:ln>
        </p:spPr>
        <p:txBody>
          <a:bodyPr wrap="none">
            <a:spAutoFit/>
          </a:bodyP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Utah_2012_view_from_plane_wells_2.jpg"/>
          <p:cNvPicPr>
            <a:picLocks noChangeAspect="1"/>
          </p:cNvPicPr>
          <p:nvPr/>
        </p:nvPicPr>
        <p:blipFill>
          <a:blip r:embed="rId2"/>
          <a:srcRect/>
          <a:stretch>
            <a:fillRect/>
          </a:stretch>
        </p:blipFill>
        <p:spPr bwMode="auto">
          <a:xfrm>
            <a:off x="0" y="112713"/>
            <a:ext cx="9144000" cy="6858000"/>
          </a:xfrm>
          <a:prstGeom prst="rect">
            <a:avLst/>
          </a:prstGeom>
          <a:noFill/>
          <a:ln w="9525">
            <a:noFill/>
            <a:miter lim="800000"/>
            <a:headEnd/>
            <a:tailEnd/>
          </a:ln>
        </p:spPr>
      </p:pic>
      <p:sp>
        <p:nvSpPr>
          <p:cNvPr id="37890" name="Title 1"/>
          <p:cNvSpPr>
            <a:spLocks noGrp="1"/>
          </p:cNvSpPr>
          <p:nvPr>
            <p:ph type="title"/>
          </p:nvPr>
        </p:nvSpPr>
        <p:spPr>
          <a:xfrm>
            <a:off x="0" y="0"/>
            <a:ext cx="9144000" cy="874713"/>
          </a:xfrm>
          <a:solidFill>
            <a:schemeClr val="tx2"/>
          </a:solidFill>
        </p:spPr>
        <p:txBody>
          <a:bodyPr/>
          <a:lstStyle/>
          <a:p>
            <a:r>
              <a:rPr lang="en-US" b="1" smtClean="0">
                <a:solidFill>
                  <a:schemeClr val="bg1"/>
                </a:solidFill>
              </a:rPr>
              <a:t>Resources</a:t>
            </a:r>
          </a:p>
        </p:txBody>
      </p:sp>
      <p:sp>
        <p:nvSpPr>
          <p:cNvPr id="3" name="Content Placeholder 2"/>
          <p:cNvSpPr>
            <a:spLocks noGrp="1"/>
          </p:cNvSpPr>
          <p:nvPr>
            <p:ph idx="1"/>
          </p:nvPr>
        </p:nvSpPr>
        <p:spPr>
          <a:xfrm>
            <a:off x="457200" y="874713"/>
            <a:ext cx="8229600" cy="5402262"/>
          </a:xfrm>
        </p:spPr>
        <p:txBody>
          <a:bodyPr rtlCol="0">
            <a:noAutofit/>
          </a:bodyPr>
          <a:lstStyle/>
          <a:p>
            <a:pPr fontAlgn="auto">
              <a:spcAft>
                <a:spcPts val="0"/>
              </a:spcAft>
              <a:buFont typeface="Arial"/>
              <a:buChar char="•"/>
              <a:defRPr/>
            </a:pPr>
            <a:r>
              <a:rPr lang="en-US" sz="2000" dirty="0" smtClean="0"/>
              <a:t>Health Impact Assessment: Colorado School of Public Health</a:t>
            </a:r>
          </a:p>
          <a:p>
            <a:pPr marL="0" indent="0" fontAlgn="auto">
              <a:spcAft>
                <a:spcPts val="0"/>
              </a:spcAft>
              <a:buFont typeface="Arial"/>
              <a:buNone/>
              <a:defRPr/>
            </a:pPr>
            <a:r>
              <a:rPr lang="en-US" sz="2000" dirty="0" smtClean="0">
                <a:hlinkClick r:id="rId3"/>
              </a:rPr>
              <a:t>http://www.garfield-county.com/environmental-health/battlement-mesa-health-impact-assessment-ehms.aspx</a:t>
            </a:r>
            <a:endParaRPr lang="en-US" sz="2000" dirty="0" smtClean="0"/>
          </a:p>
          <a:p>
            <a:pPr fontAlgn="auto">
              <a:spcAft>
                <a:spcPts val="0"/>
              </a:spcAft>
              <a:buFont typeface="Arial"/>
              <a:buChar char="•"/>
              <a:defRPr/>
            </a:pPr>
            <a:r>
              <a:rPr lang="en-US" sz="2000" dirty="0"/>
              <a:t>Risk of Silicosis during well stimulation: </a:t>
            </a:r>
            <a:r>
              <a:rPr lang="en-US" sz="2000" dirty="0" err="1"/>
              <a:t>Esswein</a:t>
            </a:r>
            <a:r>
              <a:rPr lang="en-US" sz="2000" dirty="0"/>
              <a:t> et al, JOEH</a:t>
            </a:r>
          </a:p>
          <a:p>
            <a:pPr marL="0" indent="0" fontAlgn="auto">
              <a:spcAft>
                <a:spcPts val="0"/>
              </a:spcAft>
              <a:buFont typeface="Arial"/>
              <a:buNone/>
              <a:defRPr/>
            </a:pPr>
            <a:r>
              <a:rPr lang="hu-HU" sz="2000" dirty="0">
                <a:hlinkClick r:id="rId4"/>
              </a:rPr>
              <a:t>http://oeh.tandfonline.com/doi/abs/10.1080/15459624.2013.788352#.Uib1jLwmz66</a:t>
            </a:r>
            <a:endParaRPr lang="en-US" sz="2000" dirty="0"/>
          </a:p>
          <a:p>
            <a:pPr fontAlgn="auto">
              <a:spcAft>
                <a:spcPts val="0"/>
              </a:spcAft>
              <a:buFont typeface="Arial"/>
              <a:buChar char="•"/>
              <a:defRPr/>
            </a:pPr>
            <a:r>
              <a:rPr lang="en-US" sz="2000" dirty="0" smtClean="0"/>
              <a:t>Western Regional Air Partnership – Air Emissions from O&amp;G</a:t>
            </a:r>
          </a:p>
          <a:p>
            <a:pPr marL="0" indent="0" fontAlgn="auto">
              <a:spcAft>
                <a:spcPts val="0"/>
              </a:spcAft>
              <a:buFont typeface="Arial"/>
              <a:buNone/>
              <a:defRPr/>
            </a:pPr>
            <a:r>
              <a:rPr lang="en-US" sz="2000" dirty="0">
                <a:hlinkClick r:id="rId5"/>
              </a:rPr>
              <a:t>http://www.wrapair2.org/</a:t>
            </a:r>
            <a:r>
              <a:rPr lang="en-US" sz="2000" dirty="0" smtClean="0">
                <a:hlinkClick r:id="rId5"/>
              </a:rPr>
              <a:t>PhaseIII.aspx</a:t>
            </a:r>
            <a:endParaRPr lang="en-US" sz="2000" dirty="0" smtClean="0"/>
          </a:p>
          <a:p>
            <a:pPr fontAlgn="auto">
              <a:spcAft>
                <a:spcPts val="0"/>
              </a:spcAft>
              <a:buFont typeface="Arial"/>
              <a:buChar char="•"/>
              <a:defRPr/>
            </a:pPr>
            <a:r>
              <a:rPr lang="en-US" sz="2000" dirty="0" smtClean="0"/>
              <a:t>EPA GHG inventory and GHRP</a:t>
            </a:r>
          </a:p>
          <a:p>
            <a:pPr marL="0" indent="0" fontAlgn="auto">
              <a:spcAft>
                <a:spcPts val="0"/>
              </a:spcAft>
              <a:buFont typeface="Arial"/>
              <a:buNone/>
              <a:defRPr/>
            </a:pPr>
            <a:r>
              <a:rPr lang="en-US" sz="2000" dirty="0">
                <a:hlinkClick r:id="rId6"/>
              </a:rPr>
              <a:t>http://</a:t>
            </a:r>
            <a:r>
              <a:rPr lang="en-US" sz="2000" dirty="0" err="1">
                <a:hlinkClick r:id="rId6"/>
              </a:rPr>
              <a:t>www.epa.gov</a:t>
            </a:r>
            <a:r>
              <a:rPr lang="en-US" sz="2000" dirty="0">
                <a:hlinkClick r:id="rId6"/>
              </a:rPr>
              <a:t>/</a:t>
            </a:r>
            <a:r>
              <a:rPr lang="en-US" sz="2000" dirty="0" err="1">
                <a:hlinkClick r:id="rId6"/>
              </a:rPr>
              <a:t>climatechange</a:t>
            </a:r>
            <a:r>
              <a:rPr lang="en-US" sz="2000" dirty="0">
                <a:hlinkClick r:id="rId6"/>
              </a:rPr>
              <a:t>/</a:t>
            </a:r>
            <a:r>
              <a:rPr lang="en-US" sz="2000" dirty="0" err="1">
                <a:hlinkClick r:id="rId6"/>
              </a:rPr>
              <a:t>ghgemissions</a:t>
            </a:r>
            <a:r>
              <a:rPr lang="en-US" sz="2000" dirty="0">
                <a:hlinkClick r:id="rId6"/>
              </a:rPr>
              <a:t>/</a:t>
            </a:r>
            <a:endParaRPr lang="en-US" sz="2000" dirty="0"/>
          </a:p>
          <a:p>
            <a:pPr fontAlgn="auto">
              <a:spcAft>
                <a:spcPts val="0"/>
              </a:spcAft>
              <a:buFont typeface="Arial"/>
              <a:buChar char="•"/>
              <a:defRPr/>
            </a:pPr>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Utah_2012_view_from_plane_wells_2.jpg"/>
          <p:cNvPicPr>
            <a:picLocks noChangeAspect="1"/>
          </p:cNvPicPr>
          <p:nvPr/>
        </p:nvPicPr>
        <p:blipFill>
          <a:blip r:embed="rId2"/>
          <a:srcRect/>
          <a:stretch>
            <a:fillRect/>
          </a:stretch>
        </p:blipFill>
        <p:spPr bwMode="auto">
          <a:xfrm>
            <a:off x="0" y="112713"/>
            <a:ext cx="9144000" cy="6858000"/>
          </a:xfrm>
          <a:prstGeom prst="rect">
            <a:avLst/>
          </a:prstGeom>
          <a:noFill/>
          <a:ln w="9525">
            <a:noFill/>
            <a:miter lim="800000"/>
            <a:headEnd/>
            <a:tailEnd/>
          </a:ln>
        </p:spPr>
      </p:pic>
      <p:sp>
        <p:nvSpPr>
          <p:cNvPr id="38914" name="Title 1"/>
          <p:cNvSpPr>
            <a:spLocks noGrp="1"/>
          </p:cNvSpPr>
          <p:nvPr>
            <p:ph type="title"/>
          </p:nvPr>
        </p:nvSpPr>
        <p:spPr>
          <a:xfrm>
            <a:off x="0" y="0"/>
            <a:ext cx="9144000" cy="874713"/>
          </a:xfrm>
          <a:solidFill>
            <a:schemeClr val="tx2"/>
          </a:solidFill>
        </p:spPr>
        <p:txBody>
          <a:bodyPr/>
          <a:lstStyle/>
          <a:p>
            <a:r>
              <a:rPr lang="en-US" b="1" smtClean="0">
                <a:solidFill>
                  <a:schemeClr val="bg1"/>
                </a:solidFill>
              </a:rPr>
              <a:t>Extra-Slides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41400" y="479425"/>
            <a:ext cx="7064375" cy="2308225"/>
          </a:xfrm>
          <a:prstGeom prst="rect">
            <a:avLst/>
          </a:prstGeom>
          <a:solidFill>
            <a:schemeClr val="bg2">
              <a:lumMod val="75000"/>
              <a:alpha val="82000"/>
            </a:schemeClr>
          </a:solidFill>
        </p:spPr>
        <p:txBody>
          <a:bodyPr>
            <a:spAutoFit/>
          </a:bodyPr>
          <a:lstStyle/>
          <a:p>
            <a:pPr algn="ctr" fontAlgn="auto">
              <a:spcBef>
                <a:spcPts val="0"/>
              </a:spcBef>
              <a:spcAft>
                <a:spcPts val="0"/>
              </a:spcAft>
              <a:defRPr/>
            </a:pPr>
            <a:r>
              <a:rPr lang="en-US" sz="2400" b="1" dirty="0">
                <a:latin typeface="+mn-lt"/>
              </a:rPr>
              <a:t>Any opinions, findings, and conclusions or recommendations expressed in this material are those of the author and do not necessarily reflect the views of the US National Oceanic and Atmospheric Administration, the University of Colorado at Boulder, or the US National Science Foundation.</a:t>
            </a:r>
            <a:endParaRPr lang="en-US" sz="24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4"/>
          <p:cNvSpPr>
            <a:spLocks noGrp="1"/>
          </p:cNvSpPr>
          <p:nvPr>
            <p:ph type="title"/>
          </p:nvPr>
        </p:nvSpPr>
        <p:spPr>
          <a:xfrm>
            <a:off x="0" y="0"/>
            <a:ext cx="9144000" cy="700088"/>
          </a:xfrm>
          <a:solidFill>
            <a:schemeClr val="tx2"/>
          </a:solidFill>
        </p:spPr>
        <p:txBody>
          <a:bodyPr/>
          <a:lstStyle/>
          <a:p>
            <a:r>
              <a:rPr lang="en-US" sz="3200" smtClean="0">
                <a:solidFill>
                  <a:schemeClr val="bg1"/>
                </a:solidFill>
              </a:rPr>
              <a:t>No clear path towards zero carbon energy world</a:t>
            </a:r>
          </a:p>
        </p:txBody>
      </p:sp>
      <p:pic>
        <p:nvPicPr>
          <p:cNvPr id="3993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838" y="1406525"/>
            <a:ext cx="4518025" cy="2520950"/>
          </a:xfrm>
          <a:prstGeom prst="rect">
            <a:avLst/>
          </a:prstGeom>
          <a:noFill/>
          <a:ln w="9525">
            <a:noFill/>
            <a:miter lim="800000"/>
            <a:headEnd/>
            <a:tailEnd/>
          </a:ln>
        </p:spPr>
      </p:pic>
      <p:pic>
        <p:nvPicPr>
          <p:cNvPr id="39939" name="Picture 10" descr="Fossil_Energy_consumption.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3913" y="1195388"/>
            <a:ext cx="4510087" cy="4791075"/>
          </a:xfrm>
          <a:prstGeom prst="rect">
            <a:avLst/>
          </a:prstGeom>
          <a:noFill/>
          <a:ln w="9525">
            <a:noFill/>
            <a:miter lim="800000"/>
            <a:headEnd/>
            <a:tailEnd/>
          </a:ln>
        </p:spPr>
      </p:pic>
      <p:sp>
        <p:nvSpPr>
          <p:cNvPr id="39940" name="TextBox 11"/>
          <p:cNvSpPr txBox="1">
            <a:spLocks noChangeArrowheads="1"/>
          </p:cNvSpPr>
          <p:nvPr/>
        </p:nvSpPr>
        <p:spPr bwMode="auto">
          <a:xfrm>
            <a:off x="0" y="955675"/>
            <a:ext cx="4749800" cy="369888"/>
          </a:xfrm>
          <a:prstGeom prst="rect">
            <a:avLst/>
          </a:prstGeom>
          <a:solidFill>
            <a:srgbClr val="FFFF00"/>
          </a:solidFill>
          <a:ln w="9525">
            <a:noFill/>
            <a:miter lim="800000"/>
            <a:headEnd/>
            <a:tailEnd/>
          </a:ln>
        </p:spPr>
        <p:txBody>
          <a:bodyPr>
            <a:spAutoFit/>
          </a:bodyPr>
          <a:lstStyle/>
          <a:p>
            <a:r>
              <a:rPr lang="en-US">
                <a:latin typeface="Calibri" pitchFamily="34" charset="0"/>
              </a:rPr>
              <a:t>Natural gas is displacing coal in the US for now…</a:t>
            </a:r>
          </a:p>
        </p:txBody>
      </p:sp>
      <p:sp>
        <p:nvSpPr>
          <p:cNvPr id="39941" name="TextBox 12"/>
          <p:cNvSpPr txBox="1">
            <a:spLocks noChangeArrowheads="1"/>
          </p:cNvSpPr>
          <p:nvPr/>
        </p:nvSpPr>
        <p:spPr bwMode="auto">
          <a:xfrm>
            <a:off x="4845050" y="760413"/>
            <a:ext cx="4208463" cy="646112"/>
          </a:xfrm>
          <a:prstGeom prst="rect">
            <a:avLst/>
          </a:prstGeom>
          <a:solidFill>
            <a:srgbClr val="FFFF00"/>
          </a:solidFill>
          <a:ln w="9525">
            <a:noFill/>
            <a:miter lim="800000"/>
            <a:headEnd/>
            <a:tailEnd/>
          </a:ln>
        </p:spPr>
        <p:txBody>
          <a:bodyPr>
            <a:spAutoFit/>
          </a:bodyPr>
          <a:lstStyle/>
          <a:p>
            <a:pPr algn="ctr"/>
            <a:r>
              <a:rPr lang="en-US">
                <a:latin typeface="Calibri" pitchFamily="34" charset="0"/>
              </a:rPr>
              <a:t>Globally, consumption of both coal and natural gas is rising!</a:t>
            </a:r>
          </a:p>
        </p:txBody>
      </p:sp>
      <p:sp>
        <p:nvSpPr>
          <p:cNvPr id="39942" name="TextBox 13"/>
          <p:cNvSpPr txBox="1">
            <a:spLocks noChangeArrowheads="1"/>
          </p:cNvSpPr>
          <p:nvPr/>
        </p:nvSpPr>
        <p:spPr bwMode="auto">
          <a:xfrm>
            <a:off x="5283200" y="6126163"/>
            <a:ext cx="3190875" cy="368300"/>
          </a:xfrm>
          <a:prstGeom prst="rect">
            <a:avLst/>
          </a:prstGeom>
          <a:noFill/>
          <a:ln w="9525">
            <a:noFill/>
            <a:miter lim="800000"/>
            <a:headEnd/>
            <a:tailEnd/>
          </a:ln>
        </p:spPr>
        <p:txBody>
          <a:bodyPr>
            <a:spAutoFit/>
          </a:bodyPr>
          <a:lstStyle/>
          <a:p>
            <a:r>
              <a:rPr lang="en-US">
                <a:latin typeface="Calibri" pitchFamily="34" charset="0"/>
              </a:rPr>
              <a:t>EIA, International Statistics</a:t>
            </a:r>
          </a:p>
        </p:txBody>
      </p:sp>
      <p:sp>
        <p:nvSpPr>
          <p:cNvPr id="39943" name="TextBox 14"/>
          <p:cNvSpPr txBox="1">
            <a:spLocks noChangeArrowheads="1"/>
          </p:cNvSpPr>
          <p:nvPr/>
        </p:nvSpPr>
        <p:spPr bwMode="auto">
          <a:xfrm>
            <a:off x="5378450" y="2625725"/>
            <a:ext cx="2241550" cy="646113"/>
          </a:xfrm>
          <a:prstGeom prst="rect">
            <a:avLst/>
          </a:prstGeom>
          <a:solidFill>
            <a:srgbClr val="9BD0FF"/>
          </a:solidFill>
          <a:ln w="9525">
            <a:noFill/>
            <a:miter lim="800000"/>
            <a:headEnd/>
            <a:tailEnd/>
          </a:ln>
        </p:spPr>
        <p:txBody>
          <a:bodyPr>
            <a:spAutoFit/>
          </a:bodyPr>
          <a:lstStyle/>
          <a:p>
            <a:r>
              <a:rPr lang="en-US">
                <a:latin typeface="Calibri" pitchFamily="34" charset="0"/>
              </a:rPr>
              <a:t>The Era of fossil energy is still strong!</a:t>
            </a:r>
          </a:p>
        </p:txBody>
      </p:sp>
      <p:pic>
        <p:nvPicPr>
          <p:cNvPr id="39944"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038" y="3954463"/>
            <a:ext cx="3756025" cy="29035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0" y="11113"/>
            <a:ext cx="9144000" cy="1089025"/>
          </a:xfrm>
          <a:solidFill>
            <a:schemeClr val="tx2"/>
          </a:solidFill>
        </p:spPr>
        <p:txBody>
          <a:bodyPr/>
          <a:lstStyle/>
          <a:p>
            <a:r>
              <a:rPr lang="en-US" sz="3200" smtClean="0">
                <a:solidFill>
                  <a:schemeClr val="bg1"/>
                </a:solidFill>
              </a:rPr>
              <a:t>Time frame for climate benefits of switching to natural gas for various leakage rates</a:t>
            </a:r>
          </a:p>
        </p:txBody>
      </p:sp>
      <p:pic>
        <p:nvPicPr>
          <p:cNvPr id="4096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00138"/>
            <a:ext cx="9144000" cy="4054475"/>
          </a:xfrm>
          <a:prstGeom prst="rect">
            <a:avLst/>
          </a:prstGeom>
          <a:noFill/>
          <a:ln w="9525">
            <a:noFill/>
            <a:miter lim="800000"/>
            <a:headEnd/>
            <a:tailEnd/>
          </a:ln>
        </p:spPr>
      </p:pic>
      <p:sp>
        <p:nvSpPr>
          <p:cNvPr id="4" name="TextBox 3"/>
          <p:cNvSpPr txBox="1"/>
          <p:nvPr/>
        </p:nvSpPr>
        <p:spPr>
          <a:xfrm>
            <a:off x="169863" y="5260975"/>
            <a:ext cx="3990975" cy="369888"/>
          </a:xfrm>
          <a:prstGeom prst="rect">
            <a:avLst/>
          </a:prstGeom>
          <a:noFill/>
        </p:spPr>
        <p:txBody>
          <a:bodyPr>
            <a:spAutoFit/>
          </a:bodyPr>
          <a:lstStyle/>
          <a:p>
            <a:pPr fontAlgn="auto">
              <a:spcBef>
                <a:spcPts val="0"/>
              </a:spcBef>
              <a:spcAft>
                <a:spcPts val="0"/>
              </a:spcAft>
              <a:defRPr/>
            </a:pPr>
            <a:r>
              <a:rPr lang="en-US" b="1" i="1" dirty="0">
                <a:solidFill>
                  <a:schemeClr val="bg1">
                    <a:lumMod val="50000"/>
                  </a:schemeClr>
                </a:solidFill>
                <a:latin typeface="+mn-lt"/>
              </a:rPr>
              <a:t>Source: Alvarez et al., PNAS, 2012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0"/>
            <a:ext cx="9144000" cy="1143000"/>
          </a:xfrm>
          <a:solidFill>
            <a:srgbClr val="1F497D"/>
          </a:solidFill>
        </p:spPr>
        <p:txBody>
          <a:bodyPr rtlCol="0">
            <a:normAutofit fontScale="90000"/>
          </a:bodyPr>
          <a:lstStyle/>
          <a:p>
            <a:pPr fontAlgn="auto">
              <a:spcAft>
                <a:spcPts val="0"/>
              </a:spcAft>
              <a:defRPr/>
            </a:pPr>
            <a:r>
              <a:rPr lang="en-US" b="1" dirty="0" smtClean="0">
                <a:solidFill>
                  <a:srgbClr val="FFFFFF"/>
                </a:solidFill>
              </a:rPr>
              <a:t>US EPA CH</a:t>
            </a:r>
            <a:r>
              <a:rPr lang="en-US" b="1" baseline="-25000" dirty="0" smtClean="0">
                <a:solidFill>
                  <a:srgbClr val="FFFFFF"/>
                </a:solidFill>
              </a:rPr>
              <a:t>4</a:t>
            </a:r>
            <a:r>
              <a:rPr lang="en-US" b="1" dirty="0" smtClean="0">
                <a:solidFill>
                  <a:srgbClr val="FFFFFF"/>
                </a:solidFill>
              </a:rPr>
              <a:t> emissions estimates </a:t>
            </a:r>
            <a:br>
              <a:rPr lang="en-US" b="1" dirty="0" smtClean="0">
                <a:solidFill>
                  <a:srgbClr val="FFFFFF"/>
                </a:solidFill>
              </a:rPr>
            </a:br>
            <a:r>
              <a:rPr lang="en-US" b="1" dirty="0" smtClean="0">
                <a:solidFill>
                  <a:srgbClr val="FFFFFF"/>
                </a:solidFill>
              </a:rPr>
              <a:t>from NG production operations</a:t>
            </a:r>
            <a:endParaRPr lang="en-US" b="1" dirty="0">
              <a:solidFill>
                <a:srgbClr val="FFFFFF"/>
              </a:solidFill>
            </a:endParaRPr>
          </a:p>
        </p:txBody>
      </p:sp>
      <p:grpSp>
        <p:nvGrpSpPr>
          <p:cNvPr id="41986" name="Group 2"/>
          <p:cNvGrpSpPr>
            <a:grpSpLocks/>
          </p:cNvGrpSpPr>
          <p:nvPr/>
        </p:nvGrpSpPr>
        <p:grpSpPr bwMode="auto">
          <a:xfrm>
            <a:off x="125413" y="941388"/>
            <a:ext cx="8286750" cy="4829175"/>
            <a:chOff x="136628" y="1680109"/>
            <a:chExt cx="5421782" cy="2512695"/>
          </a:xfrm>
        </p:grpSpPr>
        <p:graphicFrame>
          <p:nvGraphicFramePr>
            <p:cNvPr id="4" name="Chart 3"/>
            <p:cNvGraphicFramePr>
              <a:graphicFrameLocks/>
            </p:cNvGraphicFramePr>
            <p:nvPr/>
          </p:nvGraphicFramePr>
          <p:xfrm>
            <a:off x="136628" y="1680109"/>
            <a:ext cx="5421782" cy="2512695"/>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Box 4"/>
            <p:cNvSpPr txBox="1">
              <a:spLocks noChangeArrowheads="1"/>
            </p:cNvSpPr>
            <p:nvPr/>
          </p:nvSpPr>
          <p:spPr bwMode="auto">
            <a:xfrm>
              <a:off x="2271382" y="2148417"/>
              <a:ext cx="1476930" cy="439058"/>
            </a:xfrm>
            <a:prstGeom prst="rect">
              <a:avLst/>
            </a:prstGeom>
            <a:noFill/>
            <a:ln w="9525">
              <a:noFill/>
              <a:miter lim="800000"/>
              <a:headEnd/>
              <a:tailEnd/>
            </a:ln>
          </p:spPr>
          <p:txBody>
            <a:bodyPr>
              <a:spAutoFit/>
            </a:bodyPr>
            <a:lstStyle/>
            <a:p>
              <a:r>
                <a:rPr lang="en-US" b="1">
                  <a:latin typeface="Calibri" pitchFamily="34" charset="0"/>
                </a:rPr>
                <a:t>Reported 2</a:t>
              </a:r>
              <a:r>
                <a:rPr lang="en-US" b="1">
                  <a:latin typeface="Symbol" pitchFamily="18" charset="2"/>
                </a:rPr>
                <a:t>s: 20-30%</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0" y="0"/>
            <a:ext cx="9144000" cy="895350"/>
          </a:xfrm>
          <a:solidFill>
            <a:schemeClr val="tx2"/>
          </a:solidFill>
        </p:spPr>
        <p:txBody>
          <a:bodyPr/>
          <a:lstStyle/>
          <a:p>
            <a:r>
              <a:rPr lang="en-US" smtClean="0">
                <a:solidFill>
                  <a:schemeClr val="bg1"/>
                </a:solidFill>
              </a:rPr>
              <a:t>Conventional and unconventional gas</a:t>
            </a:r>
          </a:p>
        </p:txBody>
      </p:sp>
      <p:pic>
        <p:nvPicPr>
          <p:cNvPr id="44034" name="Content Placeholder 3"/>
          <p:cNvPicPr>
            <a:picLocks noGrp="1" noChangeAspect="1"/>
          </p:cNvPicPr>
          <p:nvPr>
            <p:ph sz="quarter" idx="1"/>
          </p:nvPr>
        </p:nvPicPr>
        <p:blipFill>
          <a:blip r:embed="rId2" cstate="email">
            <a:extLst>
              <a:ext uri="{28A0092B-C50C-407E-A947-70E740481C1C}">
                <a14:useLocalDpi xmlns:a14="http://schemas.microsoft.com/office/drawing/2010/main"/>
              </a:ext>
            </a:extLst>
          </a:blip>
          <a:srcRect l="-24" r="1237"/>
          <a:stretch>
            <a:fillRect/>
          </a:stretch>
        </p:blipFill>
        <p:spPr>
          <a:xfrm>
            <a:off x="222250" y="1403350"/>
            <a:ext cx="6138863" cy="4248150"/>
          </a:xfrm>
        </p:spPr>
      </p:pic>
      <p:sp>
        <p:nvSpPr>
          <p:cNvPr id="6" name="TextBox 5"/>
          <p:cNvSpPr txBox="1"/>
          <p:nvPr/>
        </p:nvSpPr>
        <p:spPr>
          <a:xfrm>
            <a:off x="6477000" y="1117600"/>
            <a:ext cx="2408238" cy="4524375"/>
          </a:xfrm>
          <a:prstGeom prst="rect">
            <a:avLst/>
          </a:prstGeom>
          <a:solidFill>
            <a:srgbClr val="DBE5FC"/>
          </a:solidFill>
          <a:ln>
            <a:solidFill>
              <a:schemeClr val="accent2">
                <a:lumMod val="75000"/>
              </a:schemeClr>
            </a:solidFill>
          </a:ln>
          <a:effectLst>
            <a:outerShdw blurRad="50800" dist="38100" algn="l" rotWithShape="0">
              <a:prstClr val="black">
                <a:alpha val="40000"/>
              </a:prstClr>
            </a:outerShdw>
          </a:effectLst>
        </p:spPr>
        <p:txBody>
          <a:bodyPr>
            <a:spAutoFit/>
          </a:bodyPr>
          <a:lstStyle/>
          <a:p>
            <a:pPr fontAlgn="auto">
              <a:spcBef>
                <a:spcPts val="0"/>
              </a:spcBef>
              <a:spcAft>
                <a:spcPts val="0"/>
              </a:spcAft>
              <a:defRPr/>
            </a:pPr>
            <a:r>
              <a:rPr lang="en-US" dirty="0">
                <a:latin typeface="+mn-lt"/>
              </a:rPr>
              <a:t>Conventional natural gas deposits have been the most practical and easiest deposits to mine</a:t>
            </a: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Unconventional gas refers to gas that is more difficult or less economical to extract. </a:t>
            </a: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Extraction in the unconventional low permeability formations requires</a:t>
            </a:r>
          </a:p>
          <a:p>
            <a:pPr fontAlgn="auto">
              <a:spcBef>
                <a:spcPts val="0"/>
              </a:spcBef>
              <a:spcAft>
                <a:spcPts val="0"/>
              </a:spcAft>
              <a:defRPr/>
            </a:pPr>
            <a:r>
              <a:rPr lang="en-US" dirty="0">
                <a:latin typeface="+mn-lt"/>
              </a:rPr>
              <a:t>hydraulic fracturing.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0" y="0"/>
            <a:ext cx="9144000" cy="850900"/>
          </a:xfrm>
          <a:solidFill>
            <a:srgbClr val="1F497D"/>
          </a:solidFill>
        </p:spPr>
        <p:txBody>
          <a:bodyPr/>
          <a:lstStyle/>
          <a:p>
            <a:r>
              <a:rPr lang="en-US" smtClean="0">
                <a:solidFill>
                  <a:srgbClr val="FFFFFF"/>
                </a:solidFill>
              </a:rPr>
              <a:t>Principle of Hydraulic Fracturing</a:t>
            </a:r>
          </a:p>
        </p:txBody>
      </p:sp>
      <p:pic>
        <p:nvPicPr>
          <p:cNvPr id="45058"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4950" y="2911475"/>
            <a:ext cx="2432050" cy="1824038"/>
          </a:xfrm>
          <a:prstGeom prst="rect">
            <a:avLst/>
          </a:prstGeom>
          <a:noFill/>
          <a:ln w="9525">
            <a:noFill/>
            <a:miter lim="800000"/>
            <a:headEnd/>
            <a:tailEnd/>
          </a:ln>
        </p:spPr>
      </p:pic>
      <p:pic>
        <p:nvPicPr>
          <p:cNvPr id="4505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4950" y="4860925"/>
            <a:ext cx="2432050" cy="1624013"/>
          </a:xfrm>
          <a:prstGeom prst="rect">
            <a:avLst/>
          </a:prstGeom>
          <a:noFill/>
          <a:ln w="9525">
            <a:noFill/>
            <a:miter lim="800000"/>
            <a:headEnd/>
            <a:tailEnd/>
          </a:ln>
        </p:spPr>
      </p:pic>
      <p:pic>
        <p:nvPicPr>
          <p:cNvPr id="45060"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4950" y="909638"/>
            <a:ext cx="2432050" cy="1863725"/>
          </a:xfrm>
          <a:prstGeom prst="rect">
            <a:avLst/>
          </a:prstGeom>
          <a:noFill/>
          <a:ln w="9525">
            <a:solidFill>
              <a:srgbClr val="727CA3"/>
            </a:solidFill>
            <a:miter lim="800000"/>
            <a:headEnd/>
            <a:tailEnd/>
          </a:ln>
        </p:spPr>
      </p:pic>
      <p:sp>
        <p:nvSpPr>
          <p:cNvPr id="18" name="TextBox 17"/>
          <p:cNvSpPr txBox="1"/>
          <p:nvPr/>
        </p:nvSpPr>
        <p:spPr>
          <a:xfrm>
            <a:off x="4251325" y="1274763"/>
            <a:ext cx="2133600" cy="2584450"/>
          </a:xfrm>
          <a:prstGeom prst="rect">
            <a:avLst/>
          </a:prstGeom>
          <a:solidFill>
            <a:srgbClr val="DBE5FC"/>
          </a:solidFill>
          <a:ln>
            <a:solidFill>
              <a:schemeClr val="accent2">
                <a:lumMod val="75000"/>
              </a:schemeClr>
            </a:solidFill>
          </a:ln>
          <a:effectLst>
            <a:outerShdw blurRad="50800" dist="38100" algn="l" rotWithShape="0">
              <a:prstClr val="black">
                <a:alpha val="40000"/>
              </a:prstClr>
            </a:outerShdw>
          </a:effectLst>
        </p:spPr>
        <p:txBody>
          <a:bodyPr>
            <a:spAutoFit/>
          </a:bodyPr>
          <a:lstStyle/>
          <a:p>
            <a:pPr fontAlgn="auto">
              <a:spcBef>
                <a:spcPts val="0"/>
              </a:spcBef>
              <a:spcAft>
                <a:spcPts val="0"/>
              </a:spcAft>
              <a:defRPr/>
            </a:pPr>
            <a:r>
              <a:rPr lang="en-US" dirty="0">
                <a:latin typeface="+mn-lt"/>
              </a:rPr>
              <a:t>Hydraulic fracturing or "</a:t>
            </a:r>
            <a:r>
              <a:rPr lang="en-US" dirty="0" err="1">
                <a:latin typeface="+mn-lt"/>
              </a:rPr>
              <a:t>fracking</a:t>
            </a:r>
            <a:r>
              <a:rPr lang="en-US" dirty="0">
                <a:latin typeface="+mn-lt"/>
              </a:rPr>
              <a:t>" is a stimulation technique used to increase the amount of natural gas or oil that can be extracted from compact formations. </a:t>
            </a:r>
          </a:p>
        </p:txBody>
      </p:sp>
      <p:sp>
        <p:nvSpPr>
          <p:cNvPr id="20" name="TextBox 19"/>
          <p:cNvSpPr txBox="1"/>
          <p:nvPr/>
        </p:nvSpPr>
        <p:spPr>
          <a:xfrm>
            <a:off x="201613" y="5008563"/>
            <a:ext cx="6276975" cy="1476375"/>
          </a:xfrm>
          <a:prstGeom prst="rect">
            <a:avLst/>
          </a:prstGeom>
          <a:solidFill>
            <a:srgbClr val="DBE5FC"/>
          </a:solidFill>
          <a:ln>
            <a:solidFill>
              <a:schemeClr val="accent2">
                <a:lumMod val="75000"/>
              </a:schemeClr>
            </a:solidFill>
          </a:ln>
          <a:effectLst>
            <a:outerShdw blurRad="50800" dist="38100" algn="l" rotWithShape="0">
              <a:prstClr val="black">
                <a:alpha val="40000"/>
              </a:prstClr>
            </a:outerShdw>
          </a:effectLst>
        </p:spPr>
        <p:txBody>
          <a:bodyPr>
            <a:spAutoFit/>
          </a:bodyPr>
          <a:lstStyle/>
          <a:p>
            <a:pPr fontAlgn="auto">
              <a:spcBef>
                <a:spcPts val="0"/>
              </a:spcBef>
              <a:spcAft>
                <a:spcPts val="0"/>
              </a:spcAft>
              <a:defRPr/>
            </a:pPr>
            <a:r>
              <a:rPr lang="en-US" dirty="0" err="1">
                <a:latin typeface="+mn-lt"/>
              </a:rPr>
              <a:t>Fracking</a:t>
            </a:r>
            <a:r>
              <a:rPr lang="en-US" dirty="0">
                <a:latin typeface="+mn-lt"/>
              </a:rPr>
              <a:t> consists in injecting millions of gallons of water mixed with sand (9.5%) and chemical additives (0.5%) down the hole. The high pressure mixture causes the rock layer to crack. The natural gas present in very fine pores can flow to the well head via the fissures which are held open by the sand particles.</a:t>
            </a:r>
          </a:p>
        </p:txBody>
      </p:sp>
      <p:pic>
        <p:nvPicPr>
          <p:cNvPr id="45063" name="Picture 2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1613" y="1030288"/>
            <a:ext cx="3676650" cy="3827462"/>
          </a:xfrm>
          <a:prstGeom prst="rect">
            <a:avLst/>
          </a:prstGeom>
          <a:noFill/>
          <a:ln w="9525">
            <a:noFill/>
            <a:miter lim="800000"/>
            <a:headEnd/>
            <a:tailEnd/>
          </a:ln>
        </p:spPr>
      </p:pic>
      <p:sp>
        <p:nvSpPr>
          <p:cNvPr id="22" name="TextBox 21"/>
          <p:cNvSpPr txBox="1"/>
          <p:nvPr/>
        </p:nvSpPr>
        <p:spPr>
          <a:xfrm>
            <a:off x="614363" y="6550025"/>
            <a:ext cx="1206500" cy="307975"/>
          </a:xfrm>
          <a:prstGeom prst="rect">
            <a:avLst/>
          </a:prstGeom>
          <a:noFill/>
        </p:spPr>
        <p:txBody>
          <a:bodyPr>
            <a:spAutoFit/>
          </a:bodyPr>
          <a:lstStyle/>
          <a:p>
            <a:pPr fontAlgn="auto">
              <a:spcBef>
                <a:spcPts val="0"/>
              </a:spcBef>
              <a:spcAft>
                <a:spcPts val="0"/>
              </a:spcAft>
              <a:defRPr/>
            </a:pPr>
            <a:r>
              <a:rPr lang="en-US" sz="1400" dirty="0">
                <a:solidFill>
                  <a:schemeClr val="accent2">
                    <a:lumMod val="75000"/>
                  </a:schemeClr>
                </a:solidFill>
                <a:latin typeface="Abadi MT Condensed Light"/>
                <a:cs typeface="Abadi MT Condensed Light"/>
              </a:rPr>
              <a:t>Source: Total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wback_UT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9625" y="4459288"/>
            <a:ext cx="3067050" cy="2051050"/>
          </a:xfrm>
          <a:prstGeom prst="rect">
            <a:avLst/>
          </a:prstGeom>
          <a:ln>
            <a:solidFill>
              <a:schemeClr val="bg2">
                <a:lumMod val="75000"/>
              </a:schemeClr>
            </a:solidFill>
          </a:ln>
        </p:spPr>
      </p:pic>
      <p:sp>
        <p:nvSpPr>
          <p:cNvPr id="46082" name="Title 1"/>
          <p:cNvSpPr>
            <a:spLocks noGrp="1"/>
          </p:cNvSpPr>
          <p:nvPr>
            <p:ph type="title"/>
          </p:nvPr>
        </p:nvSpPr>
        <p:spPr>
          <a:xfrm>
            <a:off x="0" y="0"/>
            <a:ext cx="5588000" cy="1068388"/>
          </a:xfrm>
          <a:solidFill>
            <a:schemeClr val="tx2"/>
          </a:solidFill>
        </p:spPr>
        <p:txBody>
          <a:bodyPr/>
          <a:lstStyle/>
          <a:p>
            <a:r>
              <a:rPr lang="en-US" sz="3200" smtClean="0">
                <a:solidFill>
                  <a:schemeClr val="bg1"/>
                </a:solidFill>
              </a:rPr>
              <a:t>Example of Oil &amp; Gas Production</a:t>
            </a:r>
            <a:br>
              <a:rPr lang="en-US" sz="3200" smtClean="0">
                <a:solidFill>
                  <a:schemeClr val="bg1"/>
                </a:solidFill>
              </a:rPr>
            </a:br>
            <a:r>
              <a:rPr lang="en-US" sz="3200" smtClean="0">
                <a:solidFill>
                  <a:schemeClr val="bg1"/>
                </a:solidFill>
              </a:rPr>
              <a:t>Source Categories</a:t>
            </a:r>
          </a:p>
        </p:txBody>
      </p:sp>
      <p:sp>
        <p:nvSpPr>
          <p:cNvPr id="3" name="Content Placeholder 2"/>
          <p:cNvSpPr>
            <a:spLocks noGrp="1"/>
          </p:cNvSpPr>
          <p:nvPr>
            <p:ph idx="1"/>
          </p:nvPr>
        </p:nvSpPr>
        <p:spPr>
          <a:xfrm>
            <a:off x="457200" y="1068388"/>
            <a:ext cx="3895725" cy="4171950"/>
          </a:xfrm>
        </p:spPr>
        <p:txBody>
          <a:bodyPr rtlCol="0">
            <a:noAutofit/>
          </a:bodyPr>
          <a:lstStyle/>
          <a:p>
            <a:pPr fontAlgn="auto">
              <a:spcAft>
                <a:spcPts val="0"/>
              </a:spcAft>
              <a:buFont typeface="Arial"/>
              <a:buChar char="•"/>
              <a:defRPr/>
            </a:pPr>
            <a:r>
              <a:rPr lang="en-US" sz="1800" dirty="0" smtClean="0"/>
              <a:t>Large </a:t>
            </a:r>
            <a:r>
              <a:rPr lang="en-US" sz="1800" dirty="0"/>
              <a:t>Point Sources </a:t>
            </a:r>
          </a:p>
          <a:p>
            <a:pPr marL="0" indent="0" fontAlgn="auto">
              <a:spcAft>
                <a:spcPts val="0"/>
              </a:spcAft>
              <a:buFont typeface="Arial"/>
              <a:buNone/>
              <a:defRPr/>
            </a:pPr>
            <a:r>
              <a:rPr lang="en-US" sz="1800" dirty="0"/>
              <a:t>(Gas plants, compressor stations)</a:t>
            </a:r>
          </a:p>
          <a:p>
            <a:pPr fontAlgn="auto">
              <a:spcAft>
                <a:spcPts val="0"/>
              </a:spcAft>
              <a:buFont typeface="Arial"/>
              <a:buChar char="•"/>
              <a:defRPr/>
            </a:pPr>
            <a:r>
              <a:rPr lang="en-US" sz="1800" dirty="0" smtClean="0"/>
              <a:t>Drill </a:t>
            </a:r>
            <a:r>
              <a:rPr lang="en-US" sz="1800" dirty="0"/>
              <a:t>Rigs</a:t>
            </a:r>
          </a:p>
          <a:p>
            <a:pPr fontAlgn="auto">
              <a:spcAft>
                <a:spcPts val="0"/>
              </a:spcAft>
              <a:buFont typeface="Arial"/>
              <a:buChar char="•"/>
              <a:defRPr/>
            </a:pPr>
            <a:r>
              <a:rPr lang="en-US" sz="1800" dirty="0" smtClean="0"/>
              <a:t>Wellhead </a:t>
            </a:r>
            <a:r>
              <a:rPr lang="en-US" sz="1800" dirty="0"/>
              <a:t>Compressor </a:t>
            </a:r>
            <a:r>
              <a:rPr lang="en-US" sz="1800" dirty="0" smtClean="0"/>
              <a:t>Engines</a:t>
            </a:r>
            <a:endParaRPr lang="en-US" sz="1800" dirty="0"/>
          </a:p>
          <a:p>
            <a:pPr fontAlgn="auto">
              <a:spcAft>
                <a:spcPts val="0"/>
              </a:spcAft>
              <a:buFont typeface="Arial"/>
              <a:buChar char="•"/>
              <a:defRPr/>
            </a:pPr>
            <a:r>
              <a:rPr lang="en-US" sz="1800" dirty="0"/>
              <a:t>CBM Pump </a:t>
            </a:r>
            <a:r>
              <a:rPr lang="en-US" sz="1800" dirty="0" smtClean="0"/>
              <a:t>Engines</a:t>
            </a:r>
            <a:endParaRPr lang="en-US" sz="1800" dirty="0"/>
          </a:p>
          <a:p>
            <a:pPr fontAlgn="auto">
              <a:spcAft>
                <a:spcPts val="0"/>
              </a:spcAft>
              <a:buFont typeface="Arial"/>
              <a:buChar char="•"/>
              <a:defRPr/>
            </a:pPr>
            <a:r>
              <a:rPr lang="en-US" sz="1800" dirty="0" smtClean="0"/>
              <a:t>Heaters</a:t>
            </a:r>
            <a:endParaRPr lang="en-US" sz="1800" dirty="0"/>
          </a:p>
          <a:p>
            <a:pPr fontAlgn="auto">
              <a:spcAft>
                <a:spcPts val="0"/>
              </a:spcAft>
              <a:buFont typeface="Arial"/>
              <a:buChar char="•"/>
              <a:defRPr/>
            </a:pPr>
            <a:r>
              <a:rPr lang="en-US" sz="1800" dirty="0"/>
              <a:t>Pneumatic </a:t>
            </a:r>
            <a:r>
              <a:rPr lang="en-US" sz="1800" dirty="0" smtClean="0"/>
              <a:t>Devices</a:t>
            </a:r>
            <a:endParaRPr lang="en-US" sz="1800" dirty="0"/>
          </a:p>
          <a:p>
            <a:pPr fontAlgn="auto">
              <a:spcAft>
                <a:spcPts val="0"/>
              </a:spcAft>
              <a:buFont typeface="Arial"/>
              <a:buChar char="•"/>
              <a:defRPr/>
            </a:pPr>
            <a:r>
              <a:rPr lang="en-US" sz="1800" dirty="0"/>
              <a:t>Condensate and Oil </a:t>
            </a:r>
            <a:r>
              <a:rPr lang="en-US" sz="1800" dirty="0" smtClean="0"/>
              <a:t>Tanks</a:t>
            </a:r>
            <a:endParaRPr lang="en-US" sz="1800" dirty="0"/>
          </a:p>
          <a:p>
            <a:pPr fontAlgn="auto">
              <a:spcAft>
                <a:spcPts val="0"/>
              </a:spcAft>
              <a:buFont typeface="Arial"/>
              <a:buChar char="•"/>
              <a:defRPr/>
            </a:pPr>
            <a:r>
              <a:rPr lang="en-US" sz="1800" dirty="0"/>
              <a:t>Dehydrators </a:t>
            </a:r>
          </a:p>
          <a:p>
            <a:pPr fontAlgn="auto">
              <a:spcAft>
                <a:spcPts val="0"/>
              </a:spcAft>
              <a:buFont typeface="Arial"/>
              <a:buChar char="•"/>
              <a:defRPr/>
            </a:pPr>
            <a:r>
              <a:rPr lang="en-US" sz="1800" dirty="0"/>
              <a:t>Completion </a:t>
            </a:r>
            <a:r>
              <a:rPr lang="en-US" sz="1800" dirty="0" smtClean="0"/>
              <a:t>Venting</a:t>
            </a:r>
            <a:endParaRPr lang="en-US" sz="1800" dirty="0"/>
          </a:p>
        </p:txBody>
      </p:sp>
      <p:sp>
        <p:nvSpPr>
          <p:cNvPr id="46084" name="Content Placeholder 2"/>
          <p:cNvSpPr txBox="1">
            <a:spLocks/>
          </p:cNvSpPr>
          <p:nvPr/>
        </p:nvSpPr>
        <p:spPr bwMode="auto">
          <a:xfrm>
            <a:off x="4806950" y="1068388"/>
            <a:ext cx="4194175" cy="4171950"/>
          </a:xfrm>
          <a:prstGeom prst="rect">
            <a:avLst/>
          </a:prstGeom>
          <a:noFill/>
          <a:ln w="9525">
            <a:noFill/>
            <a:miter lim="800000"/>
            <a:headEnd/>
            <a:tailEnd/>
          </a:ln>
        </p:spPr>
        <p:txBody>
          <a:bodyPr/>
          <a:lstStyle/>
          <a:p>
            <a:pPr marL="342900" indent="-342900" defTabSz="914400">
              <a:spcBef>
                <a:spcPct val="20000"/>
              </a:spcBef>
              <a:buFont typeface="Arial" charset="0"/>
              <a:buChar char="•"/>
            </a:pPr>
            <a:r>
              <a:rPr lang="en-US">
                <a:solidFill>
                  <a:srgbClr val="000000"/>
                </a:solidFill>
                <a:latin typeface="Calibri" pitchFamily="34" charset="0"/>
              </a:rPr>
              <a:t>Lateral compressor engines</a:t>
            </a:r>
          </a:p>
          <a:p>
            <a:pPr marL="342900" indent="-342900" defTabSz="914400">
              <a:spcBef>
                <a:spcPct val="20000"/>
              </a:spcBef>
              <a:buFont typeface="Arial" charset="0"/>
              <a:buChar char="•"/>
            </a:pPr>
            <a:r>
              <a:rPr lang="en-US">
                <a:solidFill>
                  <a:srgbClr val="000000"/>
                </a:solidFill>
                <a:latin typeface="Calibri" pitchFamily="34" charset="0"/>
              </a:rPr>
              <a:t>Workover Rigs</a:t>
            </a:r>
          </a:p>
          <a:p>
            <a:pPr marL="342900" indent="-342900" defTabSz="914400">
              <a:spcBef>
                <a:spcPct val="20000"/>
              </a:spcBef>
              <a:buFont typeface="Arial" charset="0"/>
              <a:buChar char="•"/>
            </a:pPr>
            <a:r>
              <a:rPr lang="en-US">
                <a:solidFill>
                  <a:srgbClr val="000000"/>
                </a:solidFill>
                <a:latin typeface="Calibri" pitchFamily="34" charset="0"/>
              </a:rPr>
              <a:t>Salt- Water Disposal Engines</a:t>
            </a:r>
          </a:p>
          <a:p>
            <a:pPr marL="342900" indent="-342900" defTabSz="914400">
              <a:spcBef>
                <a:spcPct val="20000"/>
              </a:spcBef>
              <a:buFont typeface="Arial" charset="0"/>
              <a:buChar char="•"/>
            </a:pPr>
            <a:r>
              <a:rPr lang="en-US">
                <a:solidFill>
                  <a:srgbClr val="000000"/>
                </a:solidFill>
                <a:latin typeface="Calibri" pitchFamily="34" charset="0"/>
              </a:rPr>
              <a:t>Artificial Lift Engines (Pumpjacks)</a:t>
            </a:r>
          </a:p>
          <a:p>
            <a:pPr marL="342900" indent="-342900" defTabSz="914400">
              <a:spcBef>
                <a:spcPct val="20000"/>
              </a:spcBef>
              <a:buFont typeface="Arial" charset="0"/>
              <a:buChar char="•"/>
            </a:pPr>
            <a:r>
              <a:rPr lang="en-US">
                <a:solidFill>
                  <a:srgbClr val="000000"/>
                </a:solidFill>
                <a:latin typeface="Calibri" pitchFamily="34" charset="0"/>
              </a:rPr>
              <a:t>Vapor Recovery Units (VRU’s)</a:t>
            </a:r>
          </a:p>
          <a:p>
            <a:pPr marL="342900" indent="-342900" defTabSz="914400">
              <a:spcBef>
                <a:spcPct val="20000"/>
              </a:spcBef>
              <a:buFont typeface="Arial" charset="0"/>
              <a:buChar char="•"/>
            </a:pPr>
            <a:r>
              <a:rPr lang="en-US">
                <a:solidFill>
                  <a:srgbClr val="000000"/>
                </a:solidFill>
                <a:latin typeface="Calibri" pitchFamily="34" charset="0"/>
              </a:rPr>
              <a:t>Miscellaneous or Exempt Engines</a:t>
            </a:r>
          </a:p>
          <a:p>
            <a:pPr marL="342900" indent="-342900" defTabSz="914400">
              <a:spcBef>
                <a:spcPct val="20000"/>
              </a:spcBef>
              <a:buFont typeface="Arial" charset="0"/>
              <a:buChar char="•"/>
            </a:pPr>
            <a:r>
              <a:rPr lang="en-US">
                <a:solidFill>
                  <a:srgbClr val="000000"/>
                </a:solidFill>
                <a:latin typeface="Calibri" pitchFamily="34" charset="0"/>
              </a:rPr>
              <a:t>Flaring </a:t>
            </a:r>
          </a:p>
          <a:p>
            <a:pPr marL="342900" indent="-342900" defTabSz="914400">
              <a:spcBef>
                <a:spcPct val="20000"/>
              </a:spcBef>
              <a:buFont typeface="Arial" charset="0"/>
              <a:buChar char="•"/>
            </a:pPr>
            <a:r>
              <a:rPr lang="en-US">
                <a:solidFill>
                  <a:srgbClr val="000000"/>
                </a:solidFill>
                <a:latin typeface="Calibri" pitchFamily="34" charset="0"/>
              </a:rPr>
              <a:t>Fugitive Emissions</a:t>
            </a:r>
          </a:p>
          <a:p>
            <a:pPr marL="342900" indent="-342900" defTabSz="914400">
              <a:spcBef>
                <a:spcPct val="20000"/>
              </a:spcBef>
              <a:buFont typeface="Arial" charset="0"/>
              <a:buChar char="•"/>
            </a:pPr>
            <a:r>
              <a:rPr lang="en-US">
                <a:solidFill>
                  <a:srgbClr val="000000"/>
                </a:solidFill>
                <a:latin typeface="Calibri" pitchFamily="34" charset="0"/>
              </a:rPr>
              <a:t>Well Blowdowns</a:t>
            </a:r>
          </a:p>
          <a:p>
            <a:pPr marL="342900" indent="-342900" defTabSz="914400">
              <a:spcBef>
                <a:spcPct val="20000"/>
              </a:spcBef>
              <a:buFont typeface="Arial" charset="0"/>
              <a:buChar char="•"/>
            </a:pPr>
            <a:r>
              <a:rPr lang="en-US">
                <a:solidFill>
                  <a:srgbClr val="000000"/>
                </a:solidFill>
                <a:latin typeface="Calibri" pitchFamily="34" charset="0"/>
              </a:rPr>
              <a:t>Truck Loading</a:t>
            </a:r>
          </a:p>
          <a:p>
            <a:pPr marL="342900" indent="-342900" defTabSz="914400">
              <a:spcBef>
                <a:spcPct val="20000"/>
              </a:spcBef>
              <a:buFont typeface="Arial" charset="0"/>
              <a:buChar char="•"/>
            </a:pPr>
            <a:r>
              <a:rPr lang="en-US">
                <a:solidFill>
                  <a:srgbClr val="000000"/>
                </a:solidFill>
                <a:latin typeface="Calibri" pitchFamily="34" charset="0"/>
              </a:rPr>
              <a:t>Amine Units (acid gas removal)</a:t>
            </a:r>
          </a:p>
          <a:p>
            <a:pPr marL="342900" indent="-342900" defTabSz="914400">
              <a:spcBef>
                <a:spcPct val="20000"/>
              </a:spcBef>
              <a:buFont typeface="Arial" charset="0"/>
              <a:buChar char="•"/>
            </a:pPr>
            <a:r>
              <a:rPr lang="en-US">
                <a:solidFill>
                  <a:srgbClr val="000000"/>
                </a:solidFill>
                <a:latin typeface="Calibri" pitchFamily="34" charset="0"/>
              </a:rPr>
              <a:t>Produced Water Tanks</a:t>
            </a:r>
          </a:p>
          <a:p>
            <a:pPr marL="342900" indent="-342900" defTabSz="914400">
              <a:spcBef>
                <a:spcPct val="20000"/>
              </a:spcBef>
              <a:buFont typeface="Arial" charset="0"/>
              <a:buChar char="•"/>
            </a:pPr>
            <a:endParaRPr lang="en-US">
              <a:solidFill>
                <a:srgbClr val="000000"/>
              </a:solidFill>
              <a:latin typeface="Calibri" pitchFamily="34" charset="0"/>
            </a:endParaRPr>
          </a:p>
        </p:txBody>
      </p:sp>
      <p:sp>
        <p:nvSpPr>
          <p:cNvPr id="5" name="TextBox 4"/>
          <p:cNvSpPr txBox="1"/>
          <p:nvPr/>
        </p:nvSpPr>
        <p:spPr>
          <a:xfrm>
            <a:off x="5803900" y="215900"/>
            <a:ext cx="3335338" cy="646113"/>
          </a:xfrm>
          <a:prstGeom prst="rect">
            <a:avLst/>
          </a:prstGeom>
          <a:noFill/>
        </p:spPr>
        <p:txBody>
          <a:bodyPr>
            <a:spAutoFit/>
          </a:bodyPr>
          <a:lstStyle/>
          <a:p>
            <a:pPr algn="r" fontAlgn="auto">
              <a:spcBef>
                <a:spcPts val="0"/>
              </a:spcBef>
              <a:spcAft>
                <a:spcPts val="0"/>
              </a:spcAft>
              <a:defRPr/>
            </a:pPr>
            <a:r>
              <a:rPr lang="en-US" i="1" dirty="0">
                <a:solidFill>
                  <a:schemeClr val="bg1">
                    <a:lumMod val="50000"/>
                  </a:schemeClr>
                </a:solidFill>
                <a:latin typeface="+mn-lt"/>
              </a:rPr>
              <a:t>Source: Tom Moore</a:t>
            </a:r>
          </a:p>
          <a:p>
            <a:pPr algn="r" fontAlgn="auto">
              <a:spcBef>
                <a:spcPts val="0"/>
              </a:spcBef>
              <a:spcAft>
                <a:spcPts val="0"/>
              </a:spcAft>
              <a:defRPr/>
            </a:pPr>
            <a:r>
              <a:rPr lang="en-US" i="1" dirty="0">
                <a:solidFill>
                  <a:schemeClr val="bg1">
                    <a:lumMod val="50000"/>
                  </a:schemeClr>
                </a:solidFill>
                <a:latin typeface="+mn-lt"/>
              </a:rPr>
              <a:t>Western Regional Air Partnership</a:t>
            </a:r>
          </a:p>
        </p:txBody>
      </p:sp>
      <p:sp>
        <p:nvSpPr>
          <p:cNvPr id="46086" name="TextBox 10"/>
          <p:cNvSpPr txBox="1">
            <a:spLocks noChangeArrowheads="1"/>
          </p:cNvSpPr>
          <p:nvPr/>
        </p:nvSpPr>
        <p:spPr bwMode="auto">
          <a:xfrm>
            <a:off x="809625" y="4468813"/>
            <a:ext cx="1450975" cy="647700"/>
          </a:xfrm>
          <a:prstGeom prst="rect">
            <a:avLst/>
          </a:prstGeom>
          <a:noFill/>
          <a:ln w="9525">
            <a:noFill/>
            <a:miter lim="800000"/>
            <a:headEnd/>
            <a:tailEnd/>
          </a:ln>
        </p:spPr>
        <p:txBody>
          <a:bodyPr>
            <a:spAutoFit/>
          </a:bodyPr>
          <a:lstStyle/>
          <a:p>
            <a:r>
              <a:rPr lang="en-US">
                <a:latin typeface="Calibri" pitchFamily="34" charset="0"/>
              </a:rPr>
              <a:t>Flowback, Utah, 2012</a:t>
            </a:r>
          </a:p>
        </p:txBody>
      </p:sp>
      <p:sp>
        <p:nvSpPr>
          <p:cNvPr id="46087" name="TextBox 11"/>
          <p:cNvSpPr txBox="1">
            <a:spLocks noChangeArrowheads="1"/>
          </p:cNvSpPr>
          <p:nvPr/>
        </p:nvSpPr>
        <p:spPr bwMode="auto">
          <a:xfrm>
            <a:off x="7472363" y="5072063"/>
            <a:ext cx="1452562" cy="646112"/>
          </a:xfrm>
          <a:prstGeom prst="rect">
            <a:avLst/>
          </a:prstGeom>
          <a:noFill/>
          <a:ln w="9525">
            <a:noFill/>
            <a:miter lim="800000"/>
            <a:headEnd/>
            <a:tailEnd/>
          </a:ln>
        </p:spPr>
        <p:txBody>
          <a:bodyPr>
            <a:spAutoFit/>
          </a:bodyPr>
          <a:lstStyle/>
          <a:p>
            <a:r>
              <a:rPr lang="en-US">
                <a:solidFill>
                  <a:srgbClr val="008000"/>
                </a:solidFill>
                <a:latin typeface="Calibri" pitchFamily="34" charset="0"/>
              </a:rPr>
              <a:t>“green” completion</a:t>
            </a:r>
          </a:p>
        </p:txBody>
      </p:sp>
      <p:pic>
        <p:nvPicPr>
          <p:cNvPr id="46088" name="Picture 12" descr="REC_pix.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0013" y="5087938"/>
            <a:ext cx="2292350" cy="1719262"/>
          </a:xfrm>
          <a:prstGeom prst="rect">
            <a:avLst/>
          </a:prstGeom>
          <a:noFill/>
          <a:ln w="9525">
            <a:solidFill>
              <a:srgbClr val="800000"/>
            </a:solidFill>
            <a:miter lim="800000"/>
            <a:headEnd/>
            <a:tailEnd/>
          </a:ln>
        </p:spPr>
      </p:pic>
      <p:sp>
        <p:nvSpPr>
          <p:cNvPr id="46089" name="TextBox 13"/>
          <p:cNvSpPr txBox="1">
            <a:spLocks noChangeArrowheads="1"/>
          </p:cNvSpPr>
          <p:nvPr/>
        </p:nvSpPr>
        <p:spPr bwMode="auto">
          <a:xfrm>
            <a:off x="5180013" y="5075238"/>
            <a:ext cx="2292350" cy="585787"/>
          </a:xfrm>
          <a:prstGeom prst="rect">
            <a:avLst/>
          </a:prstGeom>
          <a:noFill/>
          <a:ln w="9525">
            <a:noFill/>
            <a:miter lim="800000"/>
            <a:headEnd/>
            <a:tailEnd/>
          </a:ln>
        </p:spPr>
        <p:txBody>
          <a:bodyPr>
            <a:spAutoFit/>
          </a:bodyPr>
          <a:lstStyle/>
          <a:p>
            <a:r>
              <a:rPr lang="en-US" sz="1600">
                <a:solidFill>
                  <a:srgbClr val="008000"/>
                </a:solidFill>
                <a:latin typeface="Calibri" pitchFamily="34" charset="0"/>
              </a:rPr>
              <a:t>Flowback, CO Front Range, 2013</a:t>
            </a:r>
          </a:p>
        </p:txBody>
      </p:sp>
      <p:sp>
        <p:nvSpPr>
          <p:cNvPr id="46090" name="TextBox 14"/>
          <p:cNvSpPr txBox="1">
            <a:spLocks noChangeArrowheads="1"/>
          </p:cNvSpPr>
          <p:nvPr/>
        </p:nvSpPr>
        <p:spPr bwMode="auto">
          <a:xfrm>
            <a:off x="2700338" y="4460875"/>
            <a:ext cx="1176337" cy="923925"/>
          </a:xfrm>
          <a:prstGeom prst="rect">
            <a:avLst/>
          </a:prstGeom>
          <a:noFill/>
          <a:ln w="9525">
            <a:noFill/>
            <a:miter lim="800000"/>
            <a:headEnd/>
            <a:tailEnd/>
          </a:ln>
        </p:spPr>
        <p:txBody>
          <a:bodyPr>
            <a:spAutoFit/>
          </a:bodyPr>
          <a:lstStyle/>
          <a:p>
            <a:r>
              <a:rPr lang="en-US">
                <a:latin typeface="Calibri" pitchFamily="34" charset="0"/>
              </a:rPr>
              <a:t>Pit and open-top tank</a:t>
            </a:r>
          </a:p>
        </p:txBody>
      </p:sp>
      <p:sp>
        <p:nvSpPr>
          <p:cNvPr id="16" name="Oval 15"/>
          <p:cNvSpPr/>
          <p:nvPr/>
        </p:nvSpPr>
        <p:spPr>
          <a:xfrm rot="19889117">
            <a:off x="1344613" y="5503863"/>
            <a:ext cx="455612" cy="211137"/>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73075" y="206375"/>
            <a:ext cx="8229600" cy="725488"/>
          </a:xfrm>
        </p:spPr>
        <p:txBody>
          <a:bodyPr/>
          <a:lstStyle/>
          <a:p>
            <a:r>
              <a:rPr lang="en-US" sz="3200" b="1" smtClean="0"/>
              <a:t>Potential Air Impacts </a:t>
            </a:r>
            <a:br>
              <a:rPr lang="en-US" sz="3200" b="1" smtClean="0"/>
            </a:br>
            <a:r>
              <a:rPr lang="en-US" sz="3200" b="1" smtClean="0"/>
              <a:t>of (Shale) Gas/Oil Development:</a:t>
            </a:r>
            <a:endParaRPr lang="en-US" sz="3200" b="1" smtClean="0">
              <a:solidFill>
                <a:srgbClr val="000090"/>
              </a:solidFill>
            </a:endParaRPr>
          </a:p>
        </p:txBody>
      </p:sp>
      <p:sp>
        <p:nvSpPr>
          <p:cNvPr id="47106" name="TextBox 11"/>
          <p:cNvSpPr txBox="1">
            <a:spLocks noChangeArrowheads="1"/>
          </p:cNvSpPr>
          <p:nvPr/>
        </p:nvSpPr>
        <p:spPr bwMode="auto">
          <a:xfrm>
            <a:off x="139700" y="4716463"/>
            <a:ext cx="2855913" cy="1200150"/>
          </a:xfrm>
          <a:prstGeom prst="rect">
            <a:avLst/>
          </a:prstGeom>
          <a:noFill/>
          <a:ln w="9525">
            <a:noFill/>
            <a:miter lim="800000"/>
            <a:headEnd/>
            <a:tailEnd/>
          </a:ln>
        </p:spPr>
        <p:txBody>
          <a:bodyPr>
            <a:spAutoFit/>
          </a:bodyPr>
          <a:lstStyle/>
          <a:p>
            <a:pPr algn="ctr"/>
            <a:r>
              <a:rPr lang="en-US" sz="2400" b="1">
                <a:latin typeface="Calibri" pitchFamily="34" charset="0"/>
              </a:rPr>
              <a:t>Health</a:t>
            </a:r>
          </a:p>
          <a:p>
            <a:pPr algn="ctr"/>
            <a:r>
              <a:rPr lang="en-US" sz="2400" i="1">
                <a:latin typeface="Calibri" pitchFamily="34" charset="0"/>
              </a:rPr>
              <a:t>Air Toxics, Ozone </a:t>
            </a:r>
          </a:p>
          <a:p>
            <a:pPr algn="ctr"/>
            <a:r>
              <a:rPr lang="en-US" sz="2400" i="1">
                <a:latin typeface="Calibri" pitchFamily="34" charset="0"/>
              </a:rPr>
              <a:t>Particles</a:t>
            </a:r>
          </a:p>
        </p:txBody>
      </p:sp>
      <p:sp>
        <p:nvSpPr>
          <p:cNvPr id="47107" name="TextBox 12"/>
          <p:cNvSpPr txBox="1">
            <a:spLocks noChangeArrowheads="1"/>
          </p:cNvSpPr>
          <p:nvPr/>
        </p:nvSpPr>
        <p:spPr bwMode="auto">
          <a:xfrm>
            <a:off x="139700" y="1751013"/>
            <a:ext cx="2784475" cy="1200150"/>
          </a:xfrm>
          <a:prstGeom prst="rect">
            <a:avLst/>
          </a:prstGeom>
          <a:noFill/>
          <a:ln w="9525">
            <a:noFill/>
            <a:miter lim="800000"/>
            <a:headEnd/>
            <a:tailEnd/>
          </a:ln>
        </p:spPr>
        <p:txBody>
          <a:bodyPr>
            <a:spAutoFit/>
          </a:bodyPr>
          <a:lstStyle/>
          <a:p>
            <a:pPr algn="ctr"/>
            <a:r>
              <a:rPr lang="en-US" sz="2400" b="1">
                <a:latin typeface="Calibri" pitchFamily="34" charset="0"/>
              </a:rPr>
              <a:t>Climate Forcing </a:t>
            </a:r>
            <a:r>
              <a:rPr lang="en-US" sz="2400" i="1">
                <a:latin typeface="Calibri" pitchFamily="34" charset="0"/>
              </a:rPr>
              <a:t>Methane </a:t>
            </a:r>
          </a:p>
          <a:p>
            <a:pPr algn="ctr"/>
            <a:r>
              <a:rPr lang="en-US" sz="2400" i="1">
                <a:latin typeface="Calibri" pitchFamily="34" charset="0"/>
              </a:rPr>
              <a:t>Carbon dioxide</a:t>
            </a:r>
          </a:p>
        </p:txBody>
      </p:sp>
      <p:grpSp>
        <p:nvGrpSpPr>
          <p:cNvPr id="47108" name="Group 7"/>
          <p:cNvGrpSpPr>
            <a:grpSpLocks/>
          </p:cNvGrpSpPr>
          <p:nvPr/>
        </p:nvGrpSpPr>
        <p:grpSpPr bwMode="auto">
          <a:xfrm>
            <a:off x="2424113" y="1185863"/>
            <a:ext cx="2770187" cy="5121275"/>
            <a:chOff x="2900819" y="1185344"/>
            <a:chExt cx="2769396" cy="5122333"/>
          </a:xfrm>
        </p:grpSpPr>
        <p:sp>
          <p:nvSpPr>
            <p:cNvPr id="3" name="Isosceles Triangle 2"/>
            <p:cNvSpPr/>
            <p:nvPr/>
          </p:nvSpPr>
          <p:spPr>
            <a:xfrm rot="10800000">
              <a:off x="3616577" y="1185344"/>
              <a:ext cx="1177589" cy="5122333"/>
            </a:xfrm>
            <a:prstGeom prst="triangle">
              <a:avLst/>
            </a:prstGeom>
            <a:gradFill>
              <a:gsLst>
                <a:gs pos="0">
                  <a:srgbClr val="3366FF"/>
                </a:gs>
                <a:gs pos="30000">
                  <a:schemeClr val="accent4">
                    <a:lumMod val="60000"/>
                    <a:lumOff val="40000"/>
                  </a:schemeClr>
                </a:gs>
                <a:gs pos="24000">
                  <a:srgbClr val="7CD7CA"/>
                </a:gs>
                <a:gs pos="53000">
                  <a:schemeClr val="accent4">
                    <a:lumMod val="75000"/>
                  </a:schemeClr>
                </a:gs>
                <a:gs pos="73000">
                  <a:srgbClr val="FF6600"/>
                </a:gs>
                <a:gs pos="100000">
                  <a:srgbClr val="FF0000"/>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14" name="TextBox 13"/>
            <p:cNvSpPr txBox="1">
              <a:spLocks noChangeArrowheads="1"/>
            </p:cNvSpPr>
            <p:nvPr/>
          </p:nvSpPr>
          <p:spPr bwMode="auto">
            <a:xfrm>
              <a:off x="3368326" y="1808746"/>
              <a:ext cx="1678244" cy="830997"/>
            </a:xfrm>
            <a:prstGeom prst="rect">
              <a:avLst/>
            </a:prstGeom>
            <a:noFill/>
            <a:ln w="9525">
              <a:noFill/>
              <a:miter lim="800000"/>
              <a:headEnd/>
              <a:tailEnd/>
            </a:ln>
          </p:spPr>
          <p:txBody>
            <a:bodyPr>
              <a:spAutoFit/>
            </a:bodyPr>
            <a:lstStyle/>
            <a:p>
              <a:pPr algn="ctr"/>
              <a:r>
                <a:rPr lang="en-US" sz="2400" b="1">
                  <a:solidFill>
                    <a:srgbClr val="292934"/>
                  </a:solidFill>
                  <a:latin typeface="Calibri" pitchFamily="34" charset="0"/>
                </a:rPr>
                <a:t>Global Scale</a:t>
              </a:r>
            </a:p>
          </p:txBody>
        </p:sp>
        <p:sp>
          <p:nvSpPr>
            <p:cNvPr id="47115" name="TextBox 14"/>
            <p:cNvSpPr txBox="1">
              <a:spLocks noChangeArrowheads="1"/>
            </p:cNvSpPr>
            <p:nvPr/>
          </p:nvSpPr>
          <p:spPr bwMode="auto">
            <a:xfrm>
              <a:off x="3366066" y="3315737"/>
              <a:ext cx="1680504" cy="830997"/>
            </a:xfrm>
            <a:prstGeom prst="rect">
              <a:avLst/>
            </a:prstGeom>
            <a:noFill/>
            <a:ln w="9525">
              <a:noFill/>
              <a:miter lim="800000"/>
              <a:headEnd/>
              <a:tailEnd/>
            </a:ln>
          </p:spPr>
          <p:txBody>
            <a:bodyPr>
              <a:spAutoFit/>
            </a:bodyPr>
            <a:lstStyle/>
            <a:p>
              <a:pPr algn="ctr"/>
              <a:r>
                <a:rPr lang="en-US" sz="2400" b="1">
                  <a:solidFill>
                    <a:srgbClr val="292934"/>
                  </a:solidFill>
                  <a:latin typeface="Calibri" pitchFamily="34" charset="0"/>
                </a:rPr>
                <a:t>Regional Scale</a:t>
              </a:r>
            </a:p>
          </p:txBody>
        </p:sp>
        <p:sp>
          <p:nvSpPr>
            <p:cNvPr id="47116" name="TextBox 15"/>
            <p:cNvSpPr txBox="1">
              <a:spLocks noChangeArrowheads="1"/>
            </p:cNvSpPr>
            <p:nvPr/>
          </p:nvSpPr>
          <p:spPr bwMode="auto">
            <a:xfrm>
              <a:off x="2900819" y="4789892"/>
              <a:ext cx="2769396" cy="830997"/>
            </a:xfrm>
            <a:prstGeom prst="rect">
              <a:avLst/>
            </a:prstGeom>
            <a:noFill/>
            <a:ln w="9525">
              <a:noFill/>
              <a:miter lim="800000"/>
              <a:headEnd/>
              <a:tailEnd/>
            </a:ln>
          </p:spPr>
          <p:txBody>
            <a:bodyPr>
              <a:spAutoFit/>
            </a:bodyPr>
            <a:lstStyle/>
            <a:p>
              <a:pPr algn="ctr"/>
              <a:r>
                <a:rPr lang="en-US" sz="2400" b="1">
                  <a:solidFill>
                    <a:srgbClr val="292934"/>
                  </a:solidFill>
                  <a:latin typeface="Calibri" pitchFamily="34" charset="0"/>
                </a:rPr>
                <a:t>Local-Regional Scale</a:t>
              </a:r>
            </a:p>
          </p:txBody>
        </p:sp>
      </p:grpSp>
      <p:sp>
        <p:nvSpPr>
          <p:cNvPr id="47109" name="TextBox 24"/>
          <p:cNvSpPr txBox="1">
            <a:spLocks noChangeArrowheads="1"/>
          </p:cNvSpPr>
          <p:nvPr/>
        </p:nvSpPr>
        <p:spPr bwMode="auto">
          <a:xfrm>
            <a:off x="139700" y="3443288"/>
            <a:ext cx="2855913" cy="831850"/>
          </a:xfrm>
          <a:prstGeom prst="rect">
            <a:avLst/>
          </a:prstGeom>
          <a:noFill/>
          <a:ln w="9525">
            <a:noFill/>
            <a:miter lim="800000"/>
            <a:headEnd/>
            <a:tailEnd/>
          </a:ln>
        </p:spPr>
        <p:txBody>
          <a:bodyPr>
            <a:spAutoFit/>
          </a:bodyPr>
          <a:lstStyle/>
          <a:p>
            <a:pPr algn="ctr"/>
            <a:r>
              <a:rPr lang="en-US" sz="2400" b="1">
                <a:latin typeface="Calibri" pitchFamily="34" charset="0"/>
              </a:rPr>
              <a:t>Air Quality</a:t>
            </a:r>
          </a:p>
          <a:p>
            <a:pPr algn="ctr"/>
            <a:r>
              <a:rPr lang="en-US" sz="2400" i="1">
                <a:latin typeface="Calibri" pitchFamily="34" charset="0"/>
              </a:rPr>
              <a:t>Ozone </a:t>
            </a:r>
          </a:p>
        </p:txBody>
      </p:sp>
      <p:sp>
        <p:nvSpPr>
          <p:cNvPr id="7" name="TextBox 6"/>
          <p:cNvSpPr txBox="1"/>
          <p:nvPr/>
        </p:nvSpPr>
        <p:spPr>
          <a:xfrm>
            <a:off x="5114925" y="1208088"/>
            <a:ext cx="3876675" cy="1200150"/>
          </a:xfrm>
          <a:prstGeom prst="rect">
            <a:avLst/>
          </a:prstGeom>
          <a:solidFill>
            <a:srgbClr val="B8EDF5"/>
          </a:solidFill>
        </p:spPr>
        <p:txBody>
          <a:bodyPr>
            <a:spAutoFit/>
          </a:bodyPr>
          <a:lstStyle/>
          <a:p>
            <a:pPr fontAlgn="auto">
              <a:spcBef>
                <a:spcPts val="0"/>
              </a:spcBef>
              <a:spcAft>
                <a:spcPts val="0"/>
              </a:spcAft>
              <a:defRPr/>
            </a:pPr>
            <a:r>
              <a:rPr lang="en-US" dirty="0">
                <a:latin typeface="+mn-lt"/>
              </a:rPr>
              <a:t>[CH</a:t>
            </a:r>
            <a:r>
              <a:rPr lang="en-US" baseline="-25000" dirty="0">
                <a:latin typeface="+mn-lt"/>
              </a:rPr>
              <a:t>4</a:t>
            </a:r>
            <a:r>
              <a:rPr lang="en-US" dirty="0">
                <a:latin typeface="+mn-lt"/>
              </a:rPr>
              <a:t>] going up and </a:t>
            </a:r>
            <a:r>
              <a:rPr lang="en-US" baseline="30000" dirty="0">
                <a:latin typeface="+mn-lt"/>
              </a:rPr>
              <a:t>13</a:t>
            </a:r>
            <a:r>
              <a:rPr lang="en-US" dirty="0">
                <a:latin typeface="+mn-lt"/>
              </a:rPr>
              <a:t>C going down</a:t>
            </a:r>
          </a:p>
          <a:p>
            <a:pPr marL="285750" indent="-285750" fontAlgn="auto">
              <a:spcBef>
                <a:spcPts val="0"/>
              </a:spcBef>
              <a:spcAft>
                <a:spcPts val="0"/>
              </a:spcAft>
              <a:buFont typeface="Wingdings" charset="0"/>
              <a:buChar char="è"/>
              <a:defRPr/>
            </a:pPr>
            <a:r>
              <a:rPr lang="en-US" dirty="0">
                <a:latin typeface="+mn-lt"/>
                <a:sym typeface="Wingdings"/>
              </a:rPr>
              <a:t>Likely linked to changes in natural sources</a:t>
            </a:r>
          </a:p>
          <a:p>
            <a:pPr fontAlgn="auto">
              <a:spcBef>
                <a:spcPts val="0"/>
              </a:spcBef>
              <a:spcAft>
                <a:spcPts val="0"/>
              </a:spcAft>
              <a:defRPr/>
            </a:pPr>
            <a:r>
              <a:rPr lang="en-US" i="1" dirty="0">
                <a:latin typeface="+mn-lt"/>
                <a:sym typeface="Wingdings"/>
              </a:rPr>
              <a:t>NOAA/INSTAAR global network data</a:t>
            </a:r>
          </a:p>
        </p:txBody>
      </p:sp>
      <p:sp>
        <p:nvSpPr>
          <p:cNvPr id="47111" name="TextBox 16"/>
          <p:cNvSpPr txBox="1">
            <a:spLocks noChangeArrowheads="1"/>
          </p:cNvSpPr>
          <p:nvPr/>
        </p:nvSpPr>
        <p:spPr bwMode="auto">
          <a:xfrm>
            <a:off x="5114925" y="2951163"/>
            <a:ext cx="3876675" cy="1477962"/>
          </a:xfrm>
          <a:prstGeom prst="rect">
            <a:avLst/>
          </a:prstGeom>
          <a:solidFill>
            <a:srgbClr val="FFFF00"/>
          </a:solidFill>
          <a:ln w="9525">
            <a:noFill/>
            <a:miter lim="800000"/>
            <a:headEnd/>
            <a:tailEnd/>
          </a:ln>
        </p:spPr>
        <p:txBody>
          <a:bodyPr>
            <a:spAutoFit/>
          </a:bodyPr>
          <a:lstStyle/>
          <a:p>
            <a:r>
              <a:rPr lang="en-US">
                <a:latin typeface="Calibri" pitchFamily="34" charset="0"/>
              </a:rPr>
              <a:t>O&amp;G emissions are partly (entirely) responsible for surface O</a:t>
            </a:r>
            <a:r>
              <a:rPr lang="en-US" baseline="-25000">
                <a:latin typeface="Calibri" pitchFamily="34" charset="0"/>
              </a:rPr>
              <a:t>3</a:t>
            </a:r>
            <a:r>
              <a:rPr lang="en-US">
                <a:latin typeface="Calibri" pitchFamily="34" charset="0"/>
              </a:rPr>
              <a:t> pollution events in Colorado Front Range (Uinta Basin, Green River Basin)</a:t>
            </a:r>
          </a:p>
          <a:p>
            <a:r>
              <a:rPr lang="en-US" i="1">
                <a:latin typeface="Calibri" pitchFamily="34" charset="0"/>
                <a:sym typeface="Wingdings" pitchFamily="2" charset="2"/>
              </a:rPr>
              <a:t>Schnell et al., 2009; Gilman et al., 2013</a:t>
            </a:r>
          </a:p>
        </p:txBody>
      </p:sp>
      <p:sp>
        <p:nvSpPr>
          <p:cNvPr id="47112" name="TextBox 17"/>
          <p:cNvSpPr txBox="1">
            <a:spLocks noChangeArrowheads="1"/>
          </p:cNvSpPr>
          <p:nvPr/>
        </p:nvSpPr>
        <p:spPr bwMode="auto">
          <a:xfrm>
            <a:off x="5326063" y="4773613"/>
            <a:ext cx="3665537" cy="1476375"/>
          </a:xfrm>
          <a:prstGeom prst="rect">
            <a:avLst/>
          </a:prstGeom>
          <a:solidFill>
            <a:srgbClr val="FFAC88"/>
          </a:solidFill>
          <a:ln w="9525">
            <a:noFill/>
            <a:miter lim="800000"/>
            <a:headEnd/>
            <a:tailEnd/>
          </a:ln>
        </p:spPr>
        <p:txBody>
          <a:bodyPr>
            <a:spAutoFit/>
          </a:bodyPr>
          <a:lstStyle/>
          <a:p>
            <a:r>
              <a:rPr lang="en-US">
                <a:latin typeface="Calibri" pitchFamily="34" charset="0"/>
                <a:sym typeface="Wingdings" pitchFamily="2" charset="2"/>
              </a:rPr>
              <a:t>Potential for increased exposure to carcinogenic compounds esp. during completion (McKenzie et al., 2012)</a:t>
            </a:r>
          </a:p>
          <a:p>
            <a:endParaRPr lang="en-US">
              <a:latin typeface="Calibri" pitchFamily="34" charset="0"/>
              <a:sym typeface="Wingdings" pitchFamily="2" charset="2"/>
            </a:endParaRPr>
          </a:p>
          <a:p>
            <a:r>
              <a:rPr lang="en-US">
                <a:latin typeface="Calibri" pitchFamily="34" charset="0"/>
                <a:sym typeface="Wingdings" pitchFamily="2" charset="2"/>
              </a:rPr>
              <a:t>Risk of exposure to silica, H</a:t>
            </a:r>
            <a:r>
              <a:rPr lang="en-US" baseline="-25000">
                <a:latin typeface="Calibri" pitchFamily="34" charset="0"/>
                <a:sym typeface="Wingdings" pitchFamily="2" charset="2"/>
              </a:rPr>
              <a:t>2</a:t>
            </a:r>
            <a:r>
              <a:rPr lang="en-US">
                <a:latin typeface="Calibri" pitchFamily="34" charset="0"/>
                <a:sym typeface="Wingdings" pitchFamily="2" charset="2"/>
              </a:rPr>
              <a:t>S, PM, O</a:t>
            </a:r>
            <a:r>
              <a:rPr lang="en-US" baseline="-25000">
                <a:latin typeface="Calibri" pitchFamily="34" charset="0"/>
                <a:sym typeface="Wingdings" pitchFamily="2" charset="2"/>
              </a:rPr>
              <a:t>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FP_hydrocarbon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49325"/>
            <a:ext cx="9144000" cy="5202238"/>
          </a:xfrm>
          <a:prstGeom prst="rect">
            <a:avLst/>
          </a:prstGeom>
          <a:noFill/>
          <a:ln w="9525">
            <a:noFill/>
            <a:miter lim="800000"/>
            <a:headEnd/>
            <a:tailEnd/>
          </a:ln>
        </p:spPr>
      </p:pic>
      <p:sp>
        <p:nvSpPr>
          <p:cNvPr id="48130" name="TextBox 3"/>
          <p:cNvSpPr txBox="1">
            <a:spLocks noChangeArrowheads="1"/>
          </p:cNvSpPr>
          <p:nvPr/>
        </p:nvSpPr>
        <p:spPr bwMode="auto">
          <a:xfrm>
            <a:off x="0" y="911225"/>
            <a:ext cx="2717800" cy="369888"/>
          </a:xfrm>
          <a:prstGeom prst="rect">
            <a:avLst/>
          </a:prstGeom>
          <a:noFill/>
          <a:ln w="9525">
            <a:noFill/>
            <a:miter lim="800000"/>
            <a:headEnd/>
            <a:tailEnd/>
          </a:ln>
        </p:spPr>
        <p:txBody>
          <a:bodyPr>
            <a:spAutoFit/>
          </a:bodyPr>
          <a:lstStyle/>
          <a:p>
            <a:r>
              <a:rPr lang="en-US">
                <a:solidFill>
                  <a:srgbClr val="FF0000"/>
                </a:solidFill>
                <a:latin typeface="Calibri" pitchFamily="34" charset="0"/>
              </a:rPr>
              <a:t>February 2012</a:t>
            </a:r>
          </a:p>
        </p:txBody>
      </p:sp>
      <p:sp>
        <p:nvSpPr>
          <p:cNvPr id="48131" name="Title 1"/>
          <p:cNvSpPr>
            <a:spLocks noGrp="1"/>
          </p:cNvSpPr>
          <p:nvPr>
            <p:ph type="title"/>
          </p:nvPr>
        </p:nvSpPr>
        <p:spPr>
          <a:xfrm>
            <a:off x="0" y="0"/>
            <a:ext cx="9144000" cy="914400"/>
          </a:xfrm>
          <a:solidFill>
            <a:schemeClr val="tx2"/>
          </a:solidFill>
        </p:spPr>
        <p:txBody>
          <a:bodyPr/>
          <a:lstStyle/>
          <a:p>
            <a:pPr>
              <a:lnSpc>
                <a:spcPct val="90000"/>
              </a:lnSpc>
            </a:pPr>
            <a:r>
              <a:rPr lang="en-US" sz="2800" b="1" smtClean="0">
                <a:solidFill>
                  <a:srgbClr val="FFFFFF"/>
                </a:solidFill>
              </a:rPr>
              <a:t>Uinta Basin: Many other hydrocarbons are emitted with CH</a:t>
            </a:r>
            <a:r>
              <a:rPr lang="en-US" sz="2800" b="1" baseline="-25000" smtClean="0">
                <a:solidFill>
                  <a:srgbClr val="FFFFFF"/>
                </a:solidFill>
              </a:rPr>
              <a:t>4</a:t>
            </a:r>
          </a:p>
        </p:txBody>
      </p:sp>
      <p:sp>
        <p:nvSpPr>
          <p:cNvPr id="48132" name="TextBox 6"/>
          <p:cNvSpPr txBox="1">
            <a:spLocks noChangeArrowheads="1"/>
          </p:cNvSpPr>
          <p:nvPr/>
        </p:nvSpPr>
        <p:spPr bwMode="auto">
          <a:xfrm>
            <a:off x="1962150" y="6078538"/>
            <a:ext cx="5224463" cy="460375"/>
          </a:xfrm>
          <a:prstGeom prst="rect">
            <a:avLst/>
          </a:prstGeom>
          <a:solidFill>
            <a:srgbClr val="79D95B"/>
          </a:solidFill>
          <a:ln w="9525">
            <a:noFill/>
            <a:miter lim="800000"/>
            <a:headEnd/>
            <a:tailEnd/>
          </a:ln>
        </p:spPr>
        <p:txBody>
          <a:bodyPr>
            <a:spAutoFit/>
          </a:bodyPr>
          <a:lstStyle/>
          <a:p>
            <a:r>
              <a:rPr lang="en-US" sz="2400">
                <a:solidFill>
                  <a:srgbClr val="FF0000"/>
                </a:solidFill>
                <a:latin typeface="Calibri" pitchFamily="34" charset="0"/>
              </a:rPr>
              <a:t>One area source: oil and gas operations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03250"/>
            <a:ext cx="8724900" cy="5937250"/>
          </a:xfrm>
          <a:prstGeom prst="rect">
            <a:avLst/>
          </a:prstGeom>
          <a:noFill/>
          <a:ln w="9525">
            <a:noFill/>
            <a:miter lim="800000"/>
            <a:headEnd/>
            <a:tailEnd/>
          </a:ln>
        </p:spPr>
      </p:pic>
      <p:sp>
        <p:nvSpPr>
          <p:cNvPr id="49154" name="Title 1"/>
          <p:cNvSpPr>
            <a:spLocks noGrp="1"/>
          </p:cNvSpPr>
          <p:nvPr>
            <p:ph type="title"/>
          </p:nvPr>
        </p:nvSpPr>
        <p:spPr>
          <a:xfrm>
            <a:off x="-3175" y="0"/>
            <a:ext cx="5770563" cy="603250"/>
          </a:xfrm>
          <a:solidFill>
            <a:schemeClr val="tx2"/>
          </a:solidFill>
        </p:spPr>
        <p:txBody>
          <a:bodyPr/>
          <a:lstStyle/>
          <a:p>
            <a:r>
              <a:rPr lang="en-US" sz="2800" b="1" smtClean="0">
                <a:solidFill>
                  <a:srgbClr val="FFFFFF"/>
                </a:solidFill>
              </a:rPr>
              <a:t>US Natural Gas Statistics</a:t>
            </a:r>
          </a:p>
        </p:txBody>
      </p:sp>
      <p:sp>
        <p:nvSpPr>
          <p:cNvPr id="49155" name="TextBox 2"/>
          <p:cNvSpPr txBox="1">
            <a:spLocks noChangeArrowheads="1"/>
          </p:cNvSpPr>
          <p:nvPr/>
        </p:nvSpPr>
        <p:spPr bwMode="auto">
          <a:xfrm>
            <a:off x="547688" y="6351588"/>
            <a:ext cx="4313237" cy="338137"/>
          </a:xfrm>
          <a:prstGeom prst="rect">
            <a:avLst/>
          </a:prstGeom>
          <a:noFill/>
          <a:ln w="9525">
            <a:noFill/>
            <a:miter lim="800000"/>
            <a:headEnd/>
            <a:tailEnd/>
          </a:ln>
        </p:spPr>
        <p:txBody>
          <a:bodyPr wrap="none">
            <a:spAutoFit/>
          </a:bodyPr>
          <a:lstStyle/>
          <a:p>
            <a:r>
              <a:rPr lang="en-US" sz="1600">
                <a:solidFill>
                  <a:srgbClr val="528693"/>
                </a:solidFill>
                <a:latin typeface="Calibri" pitchFamily="34" charset="0"/>
              </a:rPr>
              <a:t>Energy Information Administration, 2013 statistics</a:t>
            </a:r>
          </a:p>
        </p:txBody>
      </p:sp>
      <p:sp>
        <p:nvSpPr>
          <p:cNvPr id="49156" name="TextBox 4"/>
          <p:cNvSpPr txBox="1">
            <a:spLocks noChangeArrowheads="1"/>
          </p:cNvSpPr>
          <p:nvPr/>
        </p:nvSpPr>
        <p:spPr bwMode="auto">
          <a:xfrm>
            <a:off x="1571625" y="1876425"/>
            <a:ext cx="2109788" cy="923925"/>
          </a:xfrm>
          <a:prstGeom prst="rect">
            <a:avLst/>
          </a:prstGeom>
          <a:noFill/>
          <a:ln w="9525">
            <a:noFill/>
            <a:miter lim="800000"/>
            <a:headEnd/>
            <a:tailEnd/>
          </a:ln>
        </p:spPr>
        <p:txBody>
          <a:bodyPr>
            <a:spAutoFit/>
          </a:bodyPr>
          <a:lstStyle/>
          <a:p>
            <a:r>
              <a:rPr lang="en-US">
                <a:solidFill>
                  <a:srgbClr val="A71C45"/>
                </a:solidFill>
                <a:latin typeface="Abadi MT Condensed Light"/>
                <a:ea typeface="Abadi MT Condensed Light"/>
                <a:cs typeface="Abadi MT Condensed Light"/>
              </a:rPr>
              <a:t>1950s-1960s </a:t>
            </a:r>
          </a:p>
          <a:p>
            <a:r>
              <a:rPr lang="en-US">
                <a:solidFill>
                  <a:srgbClr val="A71C45"/>
                </a:solidFill>
                <a:latin typeface="Abadi MT Condensed Light"/>
                <a:ea typeface="Abadi MT Condensed Light"/>
                <a:cs typeface="Abadi MT Condensed Light"/>
              </a:rPr>
              <a:t>Buildup of pipeline network</a:t>
            </a:r>
          </a:p>
        </p:txBody>
      </p:sp>
      <p:sp>
        <p:nvSpPr>
          <p:cNvPr id="49157" name="TextBox 5"/>
          <p:cNvSpPr txBox="1">
            <a:spLocks noChangeArrowheads="1"/>
          </p:cNvSpPr>
          <p:nvPr/>
        </p:nvSpPr>
        <p:spPr bwMode="auto">
          <a:xfrm>
            <a:off x="2808288" y="5022850"/>
            <a:ext cx="1368425" cy="369888"/>
          </a:xfrm>
          <a:prstGeom prst="rect">
            <a:avLst/>
          </a:prstGeom>
          <a:solidFill>
            <a:srgbClr val="A71C45"/>
          </a:solidFill>
          <a:ln w="9525">
            <a:noFill/>
            <a:miter lim="800000"/>
            <a:headEnd/>
            <a:tailEnd/>
          </a:ln>
        </p:spPr>
        <p:txBody>
          <a:bodyPr>
            <a:spAutoFit/>
          </a:bodyPr>
          <a:lstStyle/>
          <a:p>
            <a:r>
              <a:rPr lang="en-US">
                <a:solidFill>
                  <a:schemeClr val="bg1"/>
                </a:solidFill>
                <a:latin typeface="Abadi MT Condensed Light"/>
                <a:ea typeface="Abadi MT Condensed Light"/>
                <a:cs typeface="Abadi MT Condensed Light"/>
              </a:rPr>
              <a:t>Dry Production</a:t>
            </a:r>
          </a:p>
        </p:txBody>
      </p:sp>
      <p:sp>
        <p:nvSpPr>
          <p:cNvPr id="49158" name="TextBox 15"/>
          <p:cNvSpPr txBox="1">
            <a:spLocks noChangeArrowheads="1"/>
          </p:cNvSpPr>
          <p:nvPr/>
        </p:nvSpPr>
        <p:spPr bwMode="auto">
          <a:xfrm>
            <a:off x="3171825" y="1130300"/>
            <a:ext cx="2738438" cy="922338"/>
          </a:xfrm>
          <a:prstGeom prst="rect">
            <a:avLst/>
          </a:prstGeom>
          <a:noFill/>
          <a:ln w="9525">
            <a:noFill/>
            <a:miter lim="800000"/>
            <a:headEnd/>
            <a:tailEnd/>
          </a:ln>
        </p:spPr>
        <p:txBody>
          <a:bodyPr>
            <a:spAutoFit/>
          </a:bodyPr>
          <a:lstStyle/>
          <a:p>
            <a:r>
              <a:rPr lang="en-US">
                <a:solidFill>
                  <a:srgbClr val="33A445"/>
                </a:solidFill>
                <a:latin typeface="Abadi MT Condensed Light"/>
                <a:ea typeface="Abadi MT Condensed Light"/>
                <a:cs typeface="Abadi MT Condensed Light"/>
              </a:rPr>
              <a:t>1970s-1990s </a:t>
            </a:r>
          </a:p>
          <a:p>
            <a:r>
              <a:rPr lang="en-US">
                <a:solidFill>
                  <a:srgbClr val="33A445"/>
                </a:solidFill>
                <a:latin typeface="Abadi MT Condensed Light"/>
                <a:ea typeface="Abadi MT Condensed Light"/>
                <a:cs typeface="Abadi MT Condensed Light"/>
              </a:rPr>
              <a:t>DOE research programs </a:t>
            </a:r>
          </a:p>
          <a:p>
            <a:r>
              <a:rPr lang="en-US">
                <a:solidFill>
                  <a:srgbClr val="33A445"/>
                </a:solidFill>
                <a:latin typeface="Abadi MT Condensed Light"/>
                <a:ea typeface="Abadi MT Condensed Light"/>
                <a:cs typeface="Abadi MT Condensed Light"/>
              </a:rPr>
              <a:t>Shale gas and coalbed methane</a:t>
            </a:r>
          </a:p>
        </p:txBody>
      </p:sp>
      <p:sp>
        <p:nvSpPr>
          <p:cNvPr id="9" name="TextBox 8"/>
          <p:cNvSpPr txBox="1"/>
          <p:nvPr/>
        </p:nvSpPr>
        <p:spPr>
          <a:xfrm>
            <a:off x="4976813" y="890588"/>
            <a:ext cx="4167187" cy="646112"/>
          </a:xfrm>
          <a:prstGeom prst="rect">
            <a:avLst/>
          </a:prstGeom>
          <a:noFill/>
        </p:spPr>
        <p:txBody>
          <a:bodyPr>
            <a:spAutoFit/>
          </a:bodyPr>
          <a:lstStyle/>
          <a:p>
            <a:pPr fontAlgn="auto">
              <a:spcBef>
                <a:spcPts val="0"/>
              </a:spcBef>
              <a:spcAft>
                <a:spcPts val="0"/>
              </a:spcAft>
              <a:defRPr/>
            </a:pPr>
            <a:r>
              <a:rPr lang="en-US" dirty="0">
                <a:solidFill>
                  <a:schemeClr val="bg2">
                    <a:lumMod val="50000"/>
                  </a:schemeClr>
                </a:solidFill>
                <a:latin typeface="Abadi MT Condensed Light"/>
                <a:cs typeface="Abadi MT Condensed Light"/>
              </a:rPr>
              <a:t>1980s-Today:</a:t>
            </a:r>
          </a:p>
          <a:p>
            <a:pPr fontAlgn="auto">
              <a:spcBef>
                <a:spcPts val="0"/>
              </a:spcBef>
              <a:spcAft>
                <a:spcPts val="0"/>
              </a:spcAft>
              <a:defRPr/>
            </a:pPr>
            <a:r>
              <a:rPr lang="en-US" dirty="0">
                <a:solidFill>
                  <a:schemeClr val="bg2">
                    <a:lumMod val="50000"/>
                  </a:schemeClr>
                </a:solidFill>
                <a:latin typeface="Abadi MT Condensed Light"/>
                <a:cs typeface="Abadi MT Condensed Light"/>
              </a:rPr>
              <a:t>Advances in horizontal drilling &amp; hydraulic fracturing</a:t>
            </a:r>
          </a:p>
        </p:txBody>
      </p:sp>
      <p:sp>
        <p:nvSpPr>
          <p:cNvPr id="10" name="TextBox 9"/>
          <p:cNvSpPr txBox="1"/>
          <p:nvPr/>
        </p:nvSpPr>
        <p:spPr>
          <a:xfrm>
            <a:off x="6661150" y="4376738"/>
            <a:ext cx="2482850" cy="646112"/>
          </a:xfrm>
          <a:prstGeom prst="rect">
            <a:avLst/>
          </a:prstGeom>
          <a:noFill/>
        </p:spPr>
        <p:txBody>
          <a:bodyPr>
            <a:spAutoFit/>
          </a:bodyPr>
          <a:lstStyle/>
          <a:p>
            <a:pPr fontAlgn="auto">
              <a:spcBef>
                <a:spcPts val="0"/>
              </a:spcBef>
              <a:spcAft>
                <a:spcPts val="0"/>
              </a:spcAft>
              <a:defRPr/>
            </a:pPr>
            <a:r>
              <a:rPr lang="en-US" dirty="0">
                <a:solidFill>
                  <a:schemeClr val="accent5">
                    <a:lumMod val="75000"/>
                  </a:schemeClr>
                </a:solidFill>
                <a:latin typeface="Abadi MT Condensed Light"/>
                <a:cs typeface="Abadi MT Condensed Light"/>
              </a:rPr>
              <a:t>2000-2008</a:t>
            </a:r>
          </a:p>
          <a:p>
            <a:pPr fontAlgn="auto">
              <a:spcBef>
                <a:spcPts val="0"/>
              </a:spcBef>
              <a:spcAft>
                <a:spcPts val="0"/>
              </a:spcAft>
              <a:defRPr/>
            </a:pPr>
            <a:r>
              <a:rPr lang="en-US" dirty="0">
                <a:solidFill>
                  <a:schemeClr val="accent5">
                    <a:lumMod val="75000"/>
                  </a:schemeClr>
                </a:solidFill>
                <a:latin typeface="Abadi MT Condensed Light"/>
                <a:cs typeface="Abadi MT Condensed Light"/>
              </a:rPr>
              <a:t>Price of gas increases steeply</a:t>
            </a:r>
          </a:p>
        </p:txBody>
      </p:sp>
      <p:sp>
        <p:nvSpPr>
          <p:cNvPr id="49161" name="TextBox 10"/>
          <p:cNvSpPr txBox="1">
            <a:spLocks noChangeArrowheads="1"/>
          </p:cNvSpPr>
          <p:nvPr/>
        </p:nvSpPr>
        <p:spPr bwMode="auto">
          <a:xfrm>
            <a:off x="7059613" y="3500438"/>
            <a:ext cx="2246312" cy="923925"/>
          </a:xfrm>
          <a:prstGeom prst="rect">
            <a:avLst/>
          </a:prstGeom>
          <a:noFill/>
          <a:ln w="9525">
            <a:noFill/>
            <a:miter lim="800000"/>
            <a:headEnd/>
            <a:tailEnd/>
          </a:ln>
        </p:spPr>
        <p:txBody>
          <a:bodyPr>
            <a:spAutoFit/>
          </a:bodyPr>
          <a:lstStyle/>
          <a:p>
            <a:r>
              <a:rPr lang="en-US">
                <a:solidFill>
                  <a:srgbClr val="0000FF"/>
                </a:solidFill>
                <a:latin typeface="Abadi MT Condensed Light"/>
                <a:ea typeface="Abadi MT Condensed Light"/>
                <a:cs typeface="Abadi MT Condensed Light"/>
              </a:rPr>
              <a:t>Late 1990s/Early 2000s </a:t>
            </a:r>
          </a:p>
          <a:p>
            <a:r>
              <a:rPr lang="en-US">
                <a:solidFill>
                  <a:srgbClr val="0000FF"/>
                </a:solidFill>
                <a:latin typeface="Abadi MT Condensed Light"/>
                <a:ea typeface="Abadi MT Condensed Light"/>
                <a:cs typeface="Abadi MT Condensed Light"/>
              </a:rPr>
              <a:t>Success of Mitchell/Devon Energy in Barnett Shale</a:t>
            </a:r>
          </a:p>
        </p:txBody>
      </p:sp>
      <p:sp>
        <p:nvSpPr>
          <p:cNvPr id="49162" name="TextBox 11"/>
          <p:cNvSpPr txBox="1">
            <a:spLocks noChangeArrowheads="1"/>
          </p:cNvSpPr>
          <p:nvPr/>
        </p:nvSpPr>
        <p:spPr bwMode="auto">
          <a:xfrm>
            <a:off x="7834313" y="2578100"/>
            <a:ext cx="1309687" cy="922338"/>
          </a:xfrm>
          <a:prstGeom prst="rect">
            <a:avLst/>
          </a:prstGeom>
          <a:noFill/>
          <a:ln w="9525">
            <a:noFill/>
            <a:miter lim="800000"/>
            <a:headEnd/>
            <a:tailEnd/>
          </a:ln>
        </p:spPr>
        <p:txBody>
          <a:bodyPr>
            <a:spAutoFit/>
          </a:bodyPr>
          <a:lstStyle/>
          <a:p>
            <a:r>
              <a:rPr lang="en-US">
                <a:solidFill>
                  <a:srgbClr val="A71C45"/>
                </a:solidFill>
                <a:latin typeface="Abadi MT Condensed Light"/>
                <a:ea typeface="Abadi MT Condensed Light"/>
                <a:cs typeface="Abadi MT Condensed Light"/>
              </a:rPr>
              <a:t>2006-Today Boom in shale gas E&amp;P</a:t>
            </a:r>
          </a:p>
        </p:txBody>
      </p:sp>
      <p:sp>
        <p:nvSpPr>
          <p:cNvPr id="49163" name="TextBox 12"/>
          <p:cNvSpPr txBox="1">
            <a:spLocks noChangeArrowheads="1"/>
          </p:cNvSpPr>
          <p:nvPr/>
        </p:nvSpPr>
        <p:spPr bwMode="auto">
          <a:xfrm>
            <a:off x="5030788" y="5022850"/>
            <a:ext cx="1155700" cy="369888"/>
          </a:xfrm>
          <a:prstGeom prst="rect">
            <a:avLst/>
          </a:prstGeom>
          <a:solidFill>
            <a:srgbClr val="278036"/>
          </a:solidFill>
          <a:ln w="9525">
            <a:noFill/>
            <a:miter lim="800000"/>
            <a:headEnd/>
            <a:tailEnd/>
          </a:ln>
        </p:spPr>
        <p:txBody>
          <a:bodyPr>
            <a:spAutoFit/>
          </a:bodyPr>
          <a:lstStyle/>
          <a:p>
            <a:r>
              <a:rPr lang="en-US">
                <a:solidFill>
                  <a:schemeClr val="bg1"/>
                </a:solidFill>
                <a:latin typeface="Abadi MT Condensed Light"/>
                <a:ea typeface="Abadi MT Condensed Light"/>
                <a:cs typeface="Abadi MT Condensed Light"/>
              </a:rPr>
              <a:t>Net Imports</a:t>
            </a:r>
          </a:p>
        </p:txBody>
      </p:sp>
      <p:sp>
        <p:nvSpPr>
          <p:cNvPr id="49164" name="TextBox 13"/>
          <p:cNvSpPr txBox="1">
            <a:spLocks noChangeArrowheads="1"/>
          </p:cNvSpPr>
          <p:nvPr/>
        </p:nvSpPr>
        <p:spPr bwMode="auto">
          <a:xfrm>
            <a:off x="3216275" y="2211388"/>
            <a:ext cx="1268413" cy="369887"/>
          </a:xfrm>
          <a:prstGeom prst="rect">
            <a:avLst/>
          </a:prstGeom>
          <a:solidFill>
            <a:srgbClr val="00006B"/>
          </a:solidFill>
          <a:ln w="9525">
            <a:noFill/>
            <a:miter lim="800000"/>
            <a:headEnd/>
            <a:tailEnd/>
          </a:ln>
        </p:spPr>
        <p:txBody>
          <a:bodyPr>
            <a:spAutoFit/>
          </a:bodyPr>
          <a:lstStyle/>
          <a:p>
            <a:r>
              <a:rPr lang="en-US">
                <a:solidFill>
                  <a:schemeClr val="bg1"/>
                </a:solidFill>
                <a:latin typeface="Abadi MT Condensed Light"/>
                <a:ea typeface="Abadi MT Condensed Light"/>
                <a:cs typeface="Abadi MT Condensed Light"/>
              </a:rPr>
              <a:t>Consumption</a:t>
            </a:r>
          </a:p>
        </p:txBody>
      </p:sp>
      <p:grpSp>
        <p:nvGrpSpPr>
          <p:cNvPr id="49165" name="Group 17"/>
          <p:cNvGrpSpPr>
            <a:grpSpLocks/>
          </p:cNvGrpSpPr>
          <p:nvPr/>
        </p:nvGrpSpPr>
        <p:grpSpPr bwMode="auto">
          <a:xfrm>
            <a:off x="1624013" y="2806700"/>
            <a:ext cx="1706562" cy="1439863"/>
            <a:chOff x="1464683" y="2807035"/>
            <a:chExt cx="1707556" cy="1440076"/>
          </a:xfrm>
        </p:grpSpPr>
        <p:pic>
          <p:nvPicPr>
            <p:cNvPr id="49168"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4683" y="2807035"/>
              <a:ext cx="1593038" cy="1419882"/>
            </a:xfrm>
            <a:prstGeom prst="rect">
              <a:avLst/>
            </a:prstGeom>
            <a:noFill/>
            <a:ln w="9525">
              <a:solidFill>
                <a:srgbClr val="727CA3"/>
              </a:solidFill>
              <a:miter lim="800000"/>
              <a:headEnd/>
              <a:tailEnd/>
            </a:ln>
          </p:spPr>
        </p:pic>
        <p:sp>
          <p:nvSpPr>
            <p:cNvPr id="49169" name="TextBox 14"/>
            <p:cNvSpPr txBox="1">
              <a:spLocks noChangeArrowheads="1"/>
            </p:cNvSpPr>
            <p:nvPr/>
          </p:nvSpPr>
          <p:spPr bwMode="auto">
            <a:xfrm>
              <a:off x="1479488" y="3939334"/>
              <a:ext cx="1692751" cy="307777"/>
            </a:xfrm>
            <a:prstGeom prst="rect">
              <a:avLst/>
            </a:prstGeom>
            <a:noFill/>
            <a:ln w="9525">
              <a:noFill/>
              <a:miter lim="800000"/>
              <a:headEnd/>
              <a:tailEnd/>
            </a:ln>
          </p:spPr>
          <p:txBody>
            <a:bodyPr>
              <a:spAutoFit/>
            </a:bodyPr>
            <a:lstStyle/>
            <a:p>
              <a:r>
                <a:rPr lang="en-US" sz="1400">
                  <a:solidFill>
                    <a:schemeClr val="bg1"/>
                  </a:solidFill>
                  <a:latin typeface="Abadi MT Condensed Light"/>
                  <a:ea typeface="Abadi MT Condensed Light"/>
                  <a:cs typeface="Abadi MT Condensed Light"/>
                </a:rPr>
                <a:t>Ohio historical society</a:t>
              </a:r>
            </a:p>
          </p:txBody>
        </p:sp>
      </p:grpSp>
      <p:pic>
        <p:nvPicPr>
          <p:cNvPr id="49166" name="Picture 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25938" y="3306763"/>
            <a:ext cx="2189162" cy="1514475"/>
          </a:xfrm>
          <a:prstGeom prst="rect">
            <a:avLst/>
          </a:prstGeom>
          <a:noFill/>
          <a:ln w="9525">
            <a:noFill/>
            <a:miter lim="800000"/>
            <a:headEnd/>
            <a:tailEnd/>
          </a:ln>
        </p:spPr>
      </p:pic>
      <p:sp>
        <p:nvSpPr>
          <p:cNvPr id="25" name="TextBox 24"/>
          <p:cNvSpPr txBox="1"/>
          <p:nvPr/>
        </p:nvSpPr>
        <p:spPr>
          <a:xfrm>
            <a:off x="6049963" y="152400"/>
            <a:ext cx="3014662" cy="646113"/>
          </a:xfrm>
          <a:prstGeom prst="rect">
            <a:avLst/>
          </a:prstGeom>
          <a:solidFill>
            <a:srgbClr val="DBE5FC"/>
          </a:solidFill>
          <a:ln>
            <a:solidFill>
              <a:schemeClr val="accent2">
                <a:lumMod val="75000"/>
              </a:schemeClr>
            </a:solidFill>
          </a:ln>
          <a:effectLst>
            <a:outerShdw blurRad="50800" dist="38100" algn="l" rotWithShape="0">
              <a:prstClr val="black">
                <a:alpha val="40000"/>
              </a:prstClr>
            </a:outerShdw>
          </a:effectLst>
        </p:spPr>
        <p:txBody>
          <a:bodyPr>
            <a:spAutoFit/>
          </a:bodyPr>
          <a:lstStyle/>
          <a:p>
            <a:pPr fontAlgn="auto">
              <a:spcBef>
                <a:spcPts val="0"/>
              </a:spcBef>
              <a:spcAft>
                <a:spcPts val="0"/>
              </a:spcAft>
              <a:defRPr/>
            </a:pPr>
            <a:r>
              <a:rPr lang="en-US" dirty="0">
                <a:latin typeface="+mn-lt"/>
              </a:rPr>
              <a:t>The US became the world’s largest gas producer in 2009.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p:cNvPicPr>
          <p:nvPr/>
        </p:nvPicPr>
        <p:blipFill>
          <a:blip r:embed="rId2"/>
          <a:srcRect/>
          <a:stretch>
            <a:fillRect/>
          </a:stretch>
        </p:blipFill>
        <p:spPr bwMode="auto">
          <a:xfrm>
            <a:off x="0" y="1004888"/>
            <a:ext cx="9144000" cy="5853112"/>
          </a:xfrm>
          <a:prstGeom prst="rect">
            <a:avLst/>
          </a:prstGeom>
          <a:noFill/>
          <a:ln w="9525">
            <a:noFill/>
            <a:miter lim="800000"/>
            <a:headEnd/>
            <a:tailEnd/>
          </a:ln>
        </p:spPr>
      </p:pic>
      <p:sp>
        <p:nvSpPr>
          <p:cNvPr id="3" name="Title 2"/>
          <p:cNvSpPr>
            <a:spLocks noGrp="1"/>
          </p:cNvSpPr>
          <p:nvPr>
            <p:ph type="title"/>
          </p:nvPr>
        </p:nvSpPr>
        <p:spPr>
          <a:xfrm>
            <a:off x="0" y="7938"/>
            <a:ext cx="9144000" cy="693737"/>
          </a:xfrm>
          <a:solidFill>
            <a:schemeClr val="tx2"/>
          </a:solidFill>
        </p:spPr>
        <p:txBody>
          <a:bodyPr rtlCol="0">
            <a:normAutofit fontScale="90000"/>
          </a:bodyPr>
          <a:lstStyle/>
          <a:p>
            <a:pPr fontAlgn="auto">
              <a:spcAft>
                <a:spcPts val="0"/>
              </a:spcAft>
              <a:defRPr/>
            </a:pPr>
            <a:r>
              <a:rPr lang="en-US" dirty="0" smtClean="0">
                <a:solidFill>
                  <a:srgbClr val="FFFFFF"/>
                </a:solidFill>
              </a:rPr>
              <a:t>Shale Gas Around the World</a:t>
            </a:r>
            <a:endParaRPr lang="en-US"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p:cNvPicPr>
            <a:picLocks noChangeAspect="1"/>
          </p:cNvPicPr>
          <p:nvPr/>
        </p:nvPicPr>
        <p:blipFill>
          <a:blip r:embed="rId3"/>
          <a:srcRect/>
          <a:stretch>
            <a:fillRect/>
          </a:stretch>
        </p:blipFill>
        <p:spPr bwMode="auto">
          <a:xfrm>
            <a:off x="-12700" y="-107950"/>
            <a:ext cx="9156700" cy="6867525"/>
          </a:xfrm>
          <a:prstGeom prst="rect">
            <a:avLst/>
          </a:prstGeom>
          <a:noFill/>
          <a:ln w="9525">
            <a:noFill/>
            <a:miter lim="800000"/>
            <a:headEnd/>
            <a:tailEnd/>
          </a:ln>
        </p:spPr>
      </p:pic>
      <p:sp>
        <p:nvSpPr>
          <p:cNvPr id="17410" name="Title 1"/>
          <p:cNvSpPr>
            <a:spLocks noGrp="1"/>
          </p:cNvSpPr>
          <p:nvPr>
            <p:ph type="title"/>
          </p:nvPr>
        </p:nvSpPr>
        <p:spPr>
          <a:xfrm>
            <a:off x="0" y="-107950"/>
            <a:ext cx="9156700" cy="1647825"/>
          </a:xfrm>
        </p:spPr>
        <p:txBody>
          <a:bodyPr/>
          <a:lstStyle/>
          <a:p>
            <a:pPr>
              <a:lnSpc>
                <a:spcPct val="90000"/>
              </a:lnSpc>
            </a:pPr>
            <a:r>
              <a:rPr lang="en-US" sz="2800" b="1" smtClean="0">
                <a:solidFill>
                  <a:srgbClr val="AAE7FF"/>
                </a:solidFill>
              </a:rPr>
              <a:t>NOAA Global Monitoring Division</a:t>
            </a:r>
            <a:r>
              <a:rPr lang="en-US" sz="2800" b="1" smtClean="0">
                <a:solidFill>
                  <a:schemeClr val="bg2"/>
                </a:solidFill>
              </a:rPr>
              <a:t/>
            </a:r>
            <a:br>
              <a:rPr lang="en-US" sz="2800" b="1" smtClean="0">
                <a:solidFill>
                  <a:schemeClr val="bg2"/>
                </a:solidFill>
              </a:rPr>
            </a:br>
            <a:r>
              <a:rPr lang="en-US" sz="2800" b="1" smtClean="0">
                <a:solidFill>
                  <a:schemeClr val="bg2"/>
                </a:solidFill>
              </a:rPr>
              <a:t>Primary Mission:</a:t>
            </a:r>
            <a:br>
              <a:rPr lang="en-US" sz="2800" b="1" smtClean="0">
                <a:solidFill>
                  <a:schemeClr val="bg2"/>
                </a:solidFill>
              </a:rPr>
            </a:br>
            <a:r>
              <a:rPr lang="en-US" sz="2800" b="1" smtClean="0">
                <a:solidFill>
                  <a:schemeClr val="bg2"/>
                </a:solidFill>
              </a:rPr>
              <a:t>Long-term High Quality Measurements </a:t>
            </a:r>
            <a:br>
              <a:rPr lang="en-US" sz="2800" b="1" smtClean="0">
                <a:solidFill>
                  <a:schemeClr val="bg2"/>
                </a:solidFill>
              </a:rPr>
            </a:br>
            <a:r>
              <a:rPr lang="en-US" sz="2800" b="1" smtClean="0">
                <a:solidFill>
                  <a:schemeClr val="bg2"/>
                </a:solidFill>
              </a:rPr>
              <a:t>of the Atmosphere Properties</a:t>
            </a:r>
          </a:p>
        </p:txBody>
      </p:sp>
      <p:pic>
        <p:nvPicPr>
          <p:cNvPr id="17411" name="Picture 6" descr="co2_data_mlo.pdf"/>
          <p:cNvPicPr>
            <a:picLocks noChangeAspect="1"/>
          </p:cNvPicPr>
          <p:nvPr/>
        </p:nvPicPr>
        <p:blipFill>
          <a:blip r:embed="rId4" cstate="email">
            <a:extLst>
              <a:ext uri="{28A0092B-C50C-407E-A947-70E740481C1C}">
                <a14:useLocalDpi xmlns:a14="http://schemas.microsoft.com/office/drawing/2010/main"/>
              </a:ext>
            </a:extLst>
          </a:blip>
          <a:srcRect l="3665" t="4713" r="4340" b="6583"/>
          <a:stretch>
            <a:fillRect/>
          </a:stretch>
        </p:blipFill>
        <p:spPr bwMode="auto">
          <a:xfrm>
            <a:off x="287338" y="4478338"/>
            <a:ext cx="2322512" cy="1730375"/>
          </a:xfrm>
          <a:prstGeom prst="rect">
            <a:avLst/>
          </a:prstGeom>
          <a:solidFill>
            <a:schemeClr val="bg1"/>
          </a:solidFill>
          <a:ln w="9525">
            <a:noFill/>
            <a:miter lim="800000"/>
            <a:headEnd/>
            <a:tailEnd/>
          </a:ln>
        </p:spPr>
      </p:pic>
      <p:sp>
        <p:nvSpPr>
          <p:cNvPr id="8" name="Rectangle 7"/>
          <p:cNvSpPr/>
          <p:nvPr/>
        </p:nvSpPr>
        <p:spPr>
          <a:xfrm>
            <a:off x="-3656481" y="1799012"/>
            <a:ext cx="16245327" cy="772798"/>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Climate Forcing – Stratospheric Ozone – Air Quality</a:t>
            </a:r>
          </a:p>
        </p:txBody>
      </p:sp>
      <p:pic>
        <p:nvPicPr>
          <p:cNvPr id="17413"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9625" y="4478338"/>
            <a:ext cx="2487613" cy="1727200"/>
          </a:xfrm>
          <a:prstGeom prst="rect">
            <a:avLst/>
          </a:prstGeom>
          <a:noFill/>
          <a:ln w="9525">
            <a:noFill/>
            <a:miter lim="800000"/>
            <a:headEnd/>
            <a:tailEnd/>
          </a:ln>
        </p:spPr>
      </p:pic>
      <p:sp>
        <p:nvSpPr>
          <p:cNvPr id="17414" name="TextBox 15"/>
          <p:cNvSpPr txBox="1">
            <a:spLocks noChangeArrowheads="1"/>
          </p:cNvSpPr>
          <p:nvPr/>
        </p:nvSpPr>
        <p:spPr bwMode="auto">
          <a:xfrm>
            <a:off x="165100" y="6391275"/>
            <a:ext cx="8702675" cy="368300"/>
          </a:xfrm>
          <a:prstGeom prst="rect">
            <a:avLst/>
          </a:prstGeom>
          <a:noFill/>
          <a:ln w="9525">
            <a:noFill/>
            <a:miter lim="800000"/>
            <a:headEnd/>
            <a:tailEnd/>
          </a:ln>
        </p:spPr>
        <p:txBody>
          <a:bodyPr>
            <a:spAutoFit/>
          </a:bodyPr>
          <a:lstStyle/>
          <a:p>
            <a:r>
              <a:rPr lang="en-US">
                <a:solidFill>
                  <a:srgbClr val="E4E9EF"/>
                </a:solidFill>
                <a:latin typeface="Calibri" pitchFamily="34" charset="0"/>
              </a:rPr>
              <a:t>Calibrated – Long-term – Transparent – Publicly available </a:t>
            </a:r>
          </a:p>
        </p:txBody>
      </p:sp>
      <p:pic>
        <p:nvPicPr>
          <p:cNvPr id="17415" name="Picture 17" descr="network-global.pdf"/>
          <p:cNvPicPr>
            <a:picLocks noChangeAspect="1"/>
          </p:cNvPicPr>
          <p:nvPr/>
        </p:nvPicPr>
        <p:blipFill>
          <a:blip r:embed="rId6" cstate="email">
            <a:extLst>
              <a:ext uri="{28A0092B-C50C-407E-A947-70E740481C1C}">
                <a14:useLocalDpi xmlns:a14="http://schemas.microsoft.com/office/drawing/2010/main"/>
              </a:ext>
            </a:extLst>
          </a:blip>
          <a:srcRect l="5759" b="24091"/>
          <a:stretch>
            <a:fillRect/>
          </a:stretch>
        </p:blipFill>
        <p:spPr bwMode="auto">
          <a:xfrm>
            <a:off x="2474913" y="2181225"/>
            <a:ext cx="4016375" cy="2157413"/>
          </a:xfrm>
          <a:prstGeom prst="rect">
            <a:avLst/>
          </a:prstGeom>
          <a:noFill/>
          <a:ln w="9525">
            <a:noFill/>
            <a:miter lim="800000"/>
            <a:headEnd/>
            <a:tailEnd/>
          </a:ln>
        </p:spPr>
      </p:pic>
      <p:pic>
        <p:nvPicPr>
          <p:cNvPr id="17416"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81788" y="4478338"/>
            <a:ext cx="2185987" cy="1727200"/>
          </a:xfrm>
          <a:prstGeom prst="rect">
            <a:avLst/>
          </a:prstGeom>
          <a:noFill/>
          <a:ln w="9525">
            <a:noFill/>
            <a:miter lim="800000"/>
            <a:headEnd/>
            <a:tailEnd/>
          </a:ln>
        </p:spPr>
      </p:pic>
      <p:sp>
        <p:nvSpPr>
          <p:cNvPr id="17417" name="Rectangle 16"/>
          <p:cNvSpPr>
            <a:spLocks noChangeArrowheads="1"/>
          </p:cNvSpPr>
          <p:nvPr/>
        </p:nvSpPr>
        <p:spPr bwMode="auto">
          <a:xfrm>
            <a:off x="6681788" y="6148388"/>
            <a:ext cx="2185987" cy="646112"/>
          </a:xfrm>
          <a:prstGeom prst="rect">
            <a:avLst/>
          </a:prstGeom>
          <a:noFill/>
          <a:ln w="9525">
            <a:noFill/>
            <a:miter lim="800000"/>
            <a:headEnd/>
            <a:tailEnd/>
          </a:ln>
        </p:spPr>
        <p:txBody>
          <a:bodyPr>
            <a:spAutoFit/>
          </a:bodyPr>
          <a:lstStyle/>
          <a:p>
            <a:r>
              <a:rPr lang="en-US">
                <a:solidFill>
                  <a:schemeClr val="bg1"/>
                </a:solidFill>
                <a:latin typeface="Calibri" pitchFamily="34" charset="0"/>
              </a:rPr>
              <a:t>http://esrl.noaa.gov/gmd/dv/iadv/</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rcRect l="-2789" r="-2737"/>
          <a:stretch>
            <a:fillRect/>
          </a:stretch>
        </p:blipFill>
        <p:spPr>
          <a:xfrm>
            <a:off x="1182688" y="95250"/>
            <a:ext cx="7162800" cy="6502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p:cNvPicPr>
          <p:nvPr/>
        </p:nvPicPr>
        <p:blipFill>
          <a:blip r:embed="rId2" cstate="email">
            <a:extLst>
              <a:ext uri="{28A0092B-C50C-407E-A947-70E740481C1C}">
                <a14:useLocalDpi xmlns:a14="http://schemas.microsoft.com/office/drawing/2010/main"/>
              </a:ext>
            </a:extLst>
          </a:blip>
          <a:srcRect r="37283"/>
          <a:stretch>
            <a:fillRect/>
          </a:stretch>
        </p:blipFill>
        <p:spPr bwMode="auto">
          <a:xfrm>
            <a:off x="0" y="1506538"/>
            <a:ext cx="4516438" cy="4889500"/>
          </a:xfrm>
          <a:prstGeom prst="rect">
            <a:avLst/>
          </a:prstGeom>
          <a:noFill/>
          <a:ln w="9525">
            <a:noFill/>
            <a:miter lim="800000"/>
            <a:headEnd/>
            <a:tailEnd/>
          </a:ln>
        </p:spPr>
      </p:pic>
      <p:pic>
        <p:nvPicPr>
          <p:cNvPr id="52226" name="Picture 5"/>
          <p:cNvPicPr>
            <a:picLocks noChangeAspect="1"/>
          </p:cNvPicPr>
          <p:nvPr/>
        </p:nvPicPr>
        <p:blipFill>
          <a:blip r:embed="rId3" cstate="email">
            <a:extLst>
              <a:ext uri="{28A0092B-C50C-407E-A947-70E740481C1C}">
                <a14:useLocalDpi xmlns:a14="http://schemas.microsoft.com/office/drawing/2010/main"/>
              </a:ext>
            </a:extLst>
          </a:blip>
          <a:srcRect r="35156"/>
          <a:stretch>
            <a:fillRect/>
          </a:stretch>
        </p:blipFill>
        <p:spPr bwMode="auto">
          <a:xfrm>
            <a:off x="4475163" y="1506538"/>
            <a:ext cx="4668837" cy="4889500"/>
          </a:xfrm>
          <a:prstGeom prst="rect">
            <a:avLst/>
          </a:prstGeom>
          <a:noFill/>
          <a:ln w="9525">
            <a:noFill/>
            <a:miter lim="800000"/>
            <a:headEnd/>
            <a:tailEnd/>
          </a:ln>
        </p:spPr>
      </p:pic>
      <p:pic>
        <p:nvPicPr>
          <p:cNvPr id="52227" name="Picture 6"/>
          <p:cNvPicPr>
            <a:picLocks noChangeAspect="1"/>
          </p:cNvPicPr>
          <p:nvPr/>
        </p:nvPicPr>
        <p:blipFill>
          <a:blip r:embed="rId4" cstate="email">
            <a:extLst>
              <a:ext uri="{28A0092B-C50C-407E-A947-70E740481C1C}">
                <a14:useLocalDpi xmlns:a14="http://schemas.microsoft.com/office/drawing/2010/main"/>
              </a:ext>
            </a:extLst>
          </a:blip>
          <a:srcRect l="12924" t="10815" r="10182" b="57520"/>
          <a:stretch>
            <a:fillRect/>
          </a:stretch>
        </p:blipFill>
        <p:spPr bwMode="auto">
          <a:xfrm>
            <a:off x="3606800" y="0"/>
            <a:ext cx="5537200" cy="1547813"/>
          </a:xfrm>
          <a:prstGeom prst="rect">
            <a:avLst/>
          </a:prstGeom>
          <a:noFill/>
          <a:ln w="9525">
            <a:noFill/>
            <a:miter lim="800000"/>
            <a:headEnd/>
            <a:tailEnd/>
          </a:ln>
        </p:spPr>
      </p:pic>
      <p:sp>
        <p:nvSpPr>
          <p:cNvPr id="52228" name="TextBox 7"/>
          <p:cNvSpPr txBox="1">
            <a:spLocks noChangeArrowheads="1"/>
          </p:cNvSpPr>
          <p:nvPr/>
        </p:nvSpPr>
        <p:spPr bwMode="auto">
          <a:xfrm>
            <a:off x="19050" y="6488113"/>
            <a:ext cx="3587750" cy="369887"/>
          </a:xfrm>
          <a:prstGeom prst="rect">
            <a:avLst/>
          </a:prstGeom>
          <a:noFill/>
          <a:ln w="9525">
            <a:noFill/>
            <a:miter lim="800000"/>
            <a:headEnd/>
            <a:tailEnd/>
          </a:ln>
        </p:spPr>
        <p:txBody>
          <a:bodyPr>
            <a:spAutoFit/>
          </a:bodyPr>
          <a:lstStyle/>
          <a:p>
            <a:r>
              <a:rPr lang="en-US" i="1">
                <a:latin typeface="Calibri" pitchFamily="34" charset="0"/>
              </a:rPr>
              <a:t>EIA International Statistics</a:t>
            </a:r>
          </a:p>
        </p:txBody>
      </p:sp>
      <p:sp>
        <p:nvSpPr>
          <p:cNvPr id="52229" name="TextBox 10"/>
          <p:cNvSpPr txBox="1">
            <a:spLocks noChangeArrowheads="1"/>
          </p:cNvSpPr>
          <p:nvPr/>
        </p:nvSpPr>
        <p:spPr bwMode="auto">
          <a:xfrm>
            <a:off x="8412163" y="3721100"/>
            <a:ext cx="635000" cy="377825"/>
          </a:xfrm>
          <a:prstGeom prst="rect">
            <a:avLst/>
          </a:prstGeom>
          <a:noFill/>
          <a:ln w="9525">
            <a:noFill/>
            <a:miter lim="800000"/>
            <a:headEnd/>
            <a:tailEnd/>
          </a:ln>
        </p:spPr>
        <p:txBody>
          <a:bodyPr>
            <a:spAutoFit/>
          </a:bodyPr>
          <a:lstStyle/>
          <a:p>
            <a:r>
              <a:rPr lang="en-US">
                <a:latin typeface="Calibri" pitchFamily="34" charset="0"/>
              </a:rPr>
              <a:t>*</a:t>
            </a:r>
          </a:p>
        </p:txBody>
      </p:sp>
      <p:sp>
        <p:nvSpPr>
          <p:cNvPr id="52230" name="TextBox 11"/>
          <p:cNvSpPr txBox="1">
            <a:spLocks noChangeArrowheads="1"/>
          </p:cNvSpPr>
          <p:nvPr/>
        </p:nvSpPr>
        <p:spPr bwMode="auto">
          <a:xfrm>
            <a:off x="3903663" y="3721100"/>
            <a:ext cx="635000" cy="377825"/>
          </a:xfrm>
          <a:prstGeom prst="rect">
            <a:avLst/>
          </a:prstGeom>
          <a:noFill/>
          <a:ln w="9525">
            <a:noFill/>
            <a:miter lim="800000"/>
            <a:headEnd/>
            <a:tailEnd/>
          </a:ln>
        </p:spPr>
        <p:txBody>
          <a:bodyPr>
            <a:spAutoFit/>
          </a:bodyPr>
          <a:lstStyle/>
          <a:p>
            <a:r>
              <a:rPr lang="en-US">
                <a:latin typeface="Calibri" pitchFamily="34" charset="0"/>
              </a:rPr>
              <a:t>*</a:t>
            </a:r>
          </a:p>
        </p:txBody>
      </p:sp>
      <p:sp>
        <p:nvSpPr>
          <p:cNvPr id="52231" name="TextBox 12"/>
          <p:cNvSpPr txBox="1">
            <a:spLocks noChangeArrowheads="1"/>
          </p:cNvSpPr>
          <p:nvPr/>
        </p:nvSpPr>
        <p:spPr bwMode="auto">
          <a:xfrm>
            <a:off x="4549775" y="452438"/>
            <a:ext cx="635000" cy="379412"/>
          </a:xfrm>
          <a:prstGeom prst="rect">
            <a:avLst/>
          </a:prstGeom>
          <a:noFill/>
          <a:ln w="9525">
            <a:noFill/>
            <a:miter lim="800000"/>
            <a:headEnd/>
            <a:tailEnd/>
          </a:ln>
        </p:spPr>
        <p:txBody>
          <a:bodyPr>
            <a:spAutoFit/>
          </a:bodyPr>
          <a:lstStyle/>
          <a:p>
            <a:r>
              <a:rPr lang="en-US">
                <a:latin typeface="Calibri"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3175"/>
            <a:ext cx="9144000" cy="608013"/>
          </a:xfrm>
          <a:solidFill>
            <a:schemeClr val="tx2"/>
          </a:solidFill>
        </p:spPr>
        <p:txBody>
          <a:bodyPr/>
          <a:lstStyle/>
          <a:p>
            <a:r>
              <a:rPr lang="en-US" sz="3600" b="1" smtClean="0">
                <a:solidFill>
                  <a:srgbClr val="FFFFFF"/>
                </a:solidFill>
              </a:rPr>
              <a:t>Unconventional NG in the US</a:t>
            </a:r>
          </a:p>
        </p:txBody>
      </p:sp>
      <p:sp>
        <p:nvSpPr>
          <p:cNvPr id="8" name="Content Placeholder 7"/>
          <p:cNvSpPr>
            <a:spLocks noGrp="1"/>
          </p:cNvSpPr>
          <p:nvPr>
            <p:ph idx="1"/>
          </p:nvPr>
        </p:nvSpPr>
        <p:spPr>
          <a:xfrm>
            <a:off x="0" y="1419225"/>
            <a:ext cx="3883025" cy="2894013"/>
          </a:xfrm>
          <a:solidFill>
            <a:srgbClr val="80FF6A"/>
          </a:solidFill>
          <a:ln>
            <a:solidFill>
              <a:srgbClr val="80FF6A"/>
            </a:solidFill>
          </a:ln>
        </p:spPr>
        <p:txBody>
          <a:bodyPr rtlCol="0">
            <a:normAutofit fontScale="85000" lnSpcReduction="20000"/>
          </a:bodyPr>
          <a:lstStyle/>
          <a:p>
            <a:pPr fontAlgn="auto">
              <a:spcAft>
                <a:spcPts val="0"/>
              </a:spcAft>
              <a:buFont typeface="Arial"/>
              <a:buChar char="•"/>
              <a:defRPr/>
            </a:pPr>
            <a:r>
              <a:rPr lang="en-US" sz="2400" dirty="0" smtClean="0"/>
              <a:t>Cheap energy source</a:t>
            </a:r>
          </a:p>
          <a:p>
            <a:pPr fontAlgn="auto">
              <a:spcAft>
                <a:spcPts val="0"/>
              </a:spcAft>
              <a:buFont typeface="Arial"/>
              <a:buChar char="•"/>
              <a:defRPr/>
            </a:pPr>
            <a:r>
              <a:rPr lang="en-US" sz="2400" dirty="0" smtClean="0"/>
              <a:t>Large domestic reserves</a:t>
            </a:r>
          </a:p>
          <a:p>
            <a:pPr fontAlgn="auto">
              <a:spcAft>
                <a:spcPts val="0"/>
              </a:spcAft>
              <a:buFont typeface="Arial"/>
              <a:buChar char="•"/>
              <a:defRPr/>
            </a:pPr>
            <a:r>
              <a:rPr lang="en-US" sz="2400" dirty="0" smtClean="0">
                <a:solidFill>
                  <a:srgbClr val="FF0000"/>
                </a:solidFill>
              </a:rPr>
              <a:t>Cleaner burning than coal</a:t>
            </a:r>
          </a:p>
          <a:p>
            <a:pPr fontAlgn="auto">
              <a:spcAft>
                <a:spcPts val="0"/>
              </a:spcAft>
              <a:buFont typeface="Arial"/>
              <a:buChar char="•"/>
              <a:defRPr/>
            </a:pPr>
            <a:r>
              <a:rPr lang="en-US" sz="2400" dirty="0" smtClean="0"/>
              <a:t>Existing infrastructure, technical know-how (jobs)</a:t>
            </a:r>
          </a:p>
          <a:p>
            <a:pPr fontAlgn="auto">
              <a:spcAft>
                <a:spcPts val="0"/>
              </a:spcAft>
              <a:buFont typeface="Arial"/>
              <a:buChar char="•"/>
              <a:defRPr/>
            </a:pPr>
            <a:r>
              <a:rPr lang="en-US" sz="2400" dirty="0" smtClean="0"/>
              <a:t>Strong federal and state governments support</a:t>
            </a:r>
          </a:p>
          <a:p>
            <a:pPr fontAlgn="auto">
              <a:spcAft>
                <a:spcPts val="0"/>
              </a:spcAft>
              <a:buFont typeface="Arial"/>
              <a:buChar char="•"/>
              <a:defRPr/>
            </a:pPr>
            <a:r>
              <a:rPr lang="en-US" sz="2400" dirty="0" smtClean="0"/>
              <a:t>Mineral rights belong to private entities (not always true in the West)</a:t>
            </a:r>
          </a:p>
          <a:p>
            <a:pPr fontAlgn="auto">
              <a:spcAft>
                <a:spcPts val="0"/>
              </a:spcAft>
              <a:buFont typeface="Arial"/>
              <a:buChar char="•"/>
              <a:defRPr/>
            </a:pPr>
            <a:endParaRPr lang="en-US" sz="2400" dirty="0" smtClean="0"/>
          </a:p>
          <a:p>
            <a:pPr fontAlgn="auto">
              <a:spcAft>
                <a:spcPts val="0"/>
              </a:spcAft>
              <a:buFont typeface="Arial"/>
              <a:buChar char="•"/>
              <a:defRPr/>
            </a:pPr>
            <a:endParaRPr lang="en-US" sz="2400"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r="27357"/>
          <a:stretch/>
        </p:blipFill>
        <p:spPr>
          <a:xfrm>
            <a:off x="3689350" y="4641850"/>
            <a:ext cx="2212975" cy="2214563"/>
          </a:xfrm>
          <a:prstGeom prst="rect">
            <a:avLst/>
          </a:prstGeom>
          <a:ln>
            <a:solidFill>
              <a:schemeClr val="bg1">
                <a:lumMod val="65000"/>
              </a:schemeClr>
            </a:solidFill>
          </a:ln>
        </p:spPr>
      </p:pic>
      <p:pic>
        <p:nvPicPr>
          <p:cNvPr id="19460" name="Picture 2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513" y="4641850"/>
            <a:ext cx="2890837" cy="2216150"/>
          </a:xfrm>
          <a:prstGeom prst="rect">
            <a:avLst/>
          </a:prstGeom>
          <a:noFill/>
          <a:ln w="9525">
            <a:solidFill>
              <a:srgbClr val="A6A6A6"/>
            </a:solidFill>
            <a:miter lim="800000"/>
            <a:headEnd/>
            <a:tailEnd/>
          </a:ln>
        </p:spPr>
      </p:pic>
      <p:grpSp>
        <p:nvGrpSpPr>
          <p:cNvPr id="19461" name="Group 3"/>
          <p:cNvGrpSpPr>
            <a:grpSpLocks/>
          </p:cNvGrpSpPr>
          <p:nvPr/>
        </p:nvGrpSpPr>
        <p:grpSpPr bwMode="auto">
          <a:xfrm>
            <a:off x="6326188" y="4627563"/>
            <a:ext cx="2587625" cy="2230437"/>
            <a:chOff x="-113909" y="2224188"/>
            <a:chExt cx="2789826" cy="2363979"/>
          </a:xfrm>
        </p:grpSpPr>
        <p:pic>
          <p:nvPicPr>
            <p:cNvPr id="19465" name="Picture 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909" y="2224188"/>
              <a:ext cx="2789826" cy="2363979"/>
            </a:xfrm>
            <a:prstGeom prst="rect">
              <a:avLst/>
            </a:prstGeom>
            <a:noFill/>
            <a:ln w="9525">
              <a:solidFill>
                <a:srgbClr val="A6A6A6"/>
              </a:solidFill>
              <a:miter lim="800000"/>
              <a:headEnd/>
              <a:tailEnd/>
            </a:ln>
          </p:spPr>
        </p:pic>
        <p:sp>
          <p:nvSpPr>
            <p:cNvPr id="19466" name="TextBox 27"/>
            <p:cNvSpPr txBox="1">
              <a:spLocks noChangeArrowheads="1"/>
            </p:cNvSpPr>
            <p:nvPr/>
          </p:nvSpPr>
          <p:spPr bwMode="auto">
            <a:xfrm>
              <a:off x="609160" y="2363396"/>
              <a:ext cx="697458" cy="391342"/>
            </a:xfrm>
            <a:prstGeom prst="rect">
              <a:avLst/>
            </a:prstGeom>
            <a:noFill/>
            <a:ln w="9525">
              <a:noFill/>
              <a:miter lim="800000"/>
              <a:headEnd/>
              <a:tailEnd/>
            </a:ln>
          </p:spPr>
          <p:txBody>
            <a:bodyPr>
              <a:spAutoFit/>
            </a:bodyPr>
            <a:lstStyle/>
            <a:p>
              <a:r>
                <a:rPr lang="en-US" i="1">
                  <a:latin typeface="Calibri" pitchFamily="34" charset="0"/>
                </a:rPr>
                <a:t>EIA</a:t>
              </a:r>
            </a:p>
          </p:txBody>
        </p:sp>
      </p:grpSp>
      <p:sp>
        <p:nvSpPr>
          <p:cNvPr id="19462" name="Content Placeholder 7"/>
          <p:cNvSpPr txBox="1">
            <a:spLocks/>
          </p:cNvSpPr>
          <p:nvPr/>
        </p:nvSpPr>
        <p:spPr bwMode="auto">
          <a:xfrm>
            <a:off x="4100513" y="1139825"/>
            <a:ext cx="5043487" cy="3173413"/>
          </a:xfrm>
          <a:prstGeom prst="rect">
            <a:avLst/>
          </a:prstGeom>
          <a:solidFill>
            <a:srgbClr val="9BD0FF"/>
          </a:solidFill>
          <a:ln w="9525">
            <a:noFill/>
            <a:miter lim="800000"/>
            <a:headEnd/>
            <a:tailEnd/>
          </a:ln>
        </p:spPr>
        <p:txBody>
          <a:bodyPr/>
          <a:lstStyle/>
          <a:p>
            <a:pPr marL="342900" indent="-342900">
              <a:spcBef>
                <a:spcPct val="20000"/>
              </a:spcBef>
              <a:buFont typeface="Arial" charset="0"/>
              <a:buChar char="•"/>
            </a:pPr>
            <a:r>
              <a:rPr lang="en-US" sz="2000">
                <a:latin typeface="Calibri" pitchFamily="34" charset="0"/>
              </a:rPr>
              <a:t>Sharp decline rate of well production</a:t>
            </a:r>
          </a:p>
          <a:p>
            <a:pPr marL="342900" indent="-342900">
              <a:spcBef>
                <a:spcPct val="20000"/>
              </a:spcBef>
              <a:buFont typeface="Arial" charset="0"/>
              <a:buChar char="•"/>
            </a:pPr>
            <a:r>
              <a:rPr lang="en-US" sz="2000">
                <a:latin typeface="Calibri" pitchFamily="34" charset="0"/>
              </a:rPr>
              <a:t>Heterogeneity of results (sweet spots)</a:t>
            </a:r>
          </a:p>
          <a:p>
            <a:pPr marL="342900" indent="-342900">
              <a:spcBef>
                <a:spcPct val="20000"/>
              </a:spcBef>
              <a:buFont typeface="Arial" charset="0"/>
              <a:buChar char="•"/>
            </a:pPr>
            <a:r>
              <a:rPr lang="en-US" sz="2000">
                <a:latin typeface="Calibri" pitchFamily="34" charset="0"/>
              </a:rPr>
              <a:t>Water availability, recycling and disposal</a:t>
            </a:r>
          </a:p>
          <a:p>
            <a:pPr marL="342900" indent="-342900">
              <a:spcBef>
                <a:spcPct val="20000"/>
              </a:spcBef>
              <a:buFont typeface="Arial" charset="0"/>
              <a:buChar char="•"/>
            </a:pPr>
            <a:r>
              <a:rPr lang="en-US" sz="2000">
                <a:solidFill>
                  <a:srgbClr val="FF0000"/>
                </a:solidFill>
                <a:latin typeface="Calibri" pitchFamily="34" charset="0"/>
              </a:rPr>
              <a:t>Regional air quality impacts (surface ozone)</a:t>
            </a:r>
          </a:p>
          <a:p>
            <a:pPr marL="342900" indent="-342900">
              <a:spcBef>
                <a:spcPct val="20000"/>
              </a:spcBef>
              <a:buFont typeface="Arial" charset="0"/>
              <a:buChar char="•"/>
            </a:pPr>
            <a:r>
              <a:rPr lang="en-US" sz="2000">
                <a:solidFill>
                  <a:srgbClr val="FF0000"/>
                </a:solidFill>
                <a:latin typeface="Calibri" pitchFamily="34" charset="0"/>
              </a:rPr>
              <a:t>Global climate impacts</a:t>
            </a:r>
          </a:p>
          <a:p>
            <a:pPr marL="342900" indent="-342900">
              <a:spcBef>
                <a:spcPct val="20000"/>
              </a:spcBef>
              <a:buFont typeface="Arial" charset="0"/>
              <a:buChar char="•"/>
            </a:pPr>
            <a:r>
              <a:rPr lang="en-US" sz="2000">
                <a:latin typeface="Calibri" pitchFamily="34" charset="0"/>
              </a:rPr>
              <a:t>Need to expand infrastructure to reduce flaring in oil fields</a:t>
            </a:r>
          </a:p>
          <a:p>
            <a:pPr marL="342900" indent="-342900">
              <a:spcBef>
                <a:spcPct val="20000"/>
              </a:spcBef>
              <a:buFont typeface="Arial" charset="0"/>
              <a:buChar char="•"/>
            </a:pPr>
            <a:r>
              <a:rPr lang="en-US" sz="2000">
                <a:latin typeface="Calibri" pitchFamily="34" charset="0"/>
              </a:rPr>
              <a:t>The public, local governments in some areas are divided</a:t>
            </a:r>
          </a:p>
        </p:txBody>
      </p:sp>
      <p:sp>
        <p:nvSpPr>
          <p:cNvPr id="19463" name="Title 1"/>
          <p:cNvSpPr txBox="1">
            <a:spLocks/>
          </p:cNvSpPr>
          <p:nvPr/>
        </p:nvSpPr>
        <p:spPr bwMode="auto">
          <a:xfrm>
            <a:off x="0" y="587375"/>
            <a:ext cx="9144000" cy="609600"/>
          </a:xfrm>
          <a:prstGeom prst="rect">
            <a:avLst/>
          </a:prstGeom>
          <a:solidFill>
            <a:schemeClr val="tx2"/>
          </a:solidFill>
          <a:ln w="9525">
            <a:noFill/>
            <a:miter lim="800000"/>
            <a:headEnd/>
            <a:tailEnd/>
          </a:ln>
        </p:spPr>
        <p:txBody>
          <a:bodyPr anchor="ctr"/>
          <a:lstStyle/>
          <a:p>
            <a:pPr algn="ctr"/>
            <a:r>
              <a:rPr lang="en-US" sz="3600" b="1">
                <a:solidFill>
                  <a:srgbClr val="FFFFFF"/>
                </a:solidFill>
                <a:latin typeface="Calibri" pitchFamily="34" charset="0"/>
              </a:rPr>
              <a:t>Benefits &amp; Challenges</a:t>
            </a:r>
          </a:p>
        </p:txBody>
      </p:sp>
      <p:sp>
        <p:nvSpPr>
          <p:cNvPr id="19464" name="TextBox 10"/>
          <p:cNvSpPr txBox="1">
            <a:spLocks noChangeArrowheads="1"/>
          </p:cNvSpPr>
          <p:nvPr/>
        </p:nvSpPr>
        <p:spPr bwMode="auto">
          <a:xfrm>
            <a:off x="3689350" y="6488113"/>
            <a:ext cx="646113" cy="369887"/>
          </a:xfrm>
          <a:prstGeom prst="rect">
            <a:avLst/>
          </a:prstGeom>
          <a:noFill/>
          <a:ln w="9525">
            <a:noFill/>
            <a:miter lim="800000"/>
            <a:headEnd/>
            <a:tailEnd/>
          </a:ln>
        </p:spPr>
        <p:txBody>
          <a:bodyPr>
            <a:spAutoFit/>
          </a:bodyPr>
          <a:lstStyle/>
          <a:p>
            <a:r>
              <a:rPr lang="en-US" i="1">
                <a:latin typeface="Calibri" pitchFamily="34" charset="0"/>
              </a:rPr>
              <a:t>EIA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0"/>
            <a:ext cx="9144000" cy="762000"/>
          </a:xfrm>
          <a:solidFill>
            <a:schemeClr val="tx2"/>
          </a:solidFill>
        </p:spPr>
        <p:txBody>
          <a:bodyPr/>
          <a:lstStyle/>
          <a:p>
            <a:r>
              <a:rPr lang="en-US" sz="3600" b="1" smtClean="0">
                <a:solidFill>
                  <a:srgbClr val="FFFFFF"/>
                </a:solidFill>
              </a:rPr>
              <a:t>US Increasing Reliance on Unconventional Gas</a:t>
            </a:r>
          </a:p>
        </p:txBody>
      </p:sp>
      <p:sp>
        <p:nvSpPr>
          <p:cNvPr id="20482" name="TextBox 4"/>
          <p:cNvSpPr txBox="1">
            <a:spLocks noChangeArrowheads="1"/>
          </p:cNvSpPr>
          <p:nvPr/>
        </p:nvSpPr>
        <p:spPr bwMode="auto">
          <a:xfrm>
            <a:off x="230188" y="6330950"/>
            <a:ext cx="5538787" cy="368300"/>
          </a:xfrm>
          <a:prstGeom prst="rect">
            <a:avLst/>
          </a:prstGeom>
          <a:noFill/>
          <a:ln w="9525">
            <a:noFill/>
            <a:miter lim="800000"/>
            <a:headEnd/>
            <a:tailEnd/>
          </a:ln>
        </p:spPr>
        <p:txBody>
          <a:bodyPr wrap="none">
            <a:spAutoFit/>
          </a:bodyPr>
          <a:lstStyle/>
          <a:p>
            <a:r>
              <a:rPr lang="en-US" i="1">
                <a:solidFill>
                  <a:srgbClr val="7F7F7F"/>
                </a:solidFill>
                <a:latin typeface="Calibri" pitchFamily="34" charset="0"/>
              </a:rPr>
              <a:t>Source: US Energy Information Administration,  AEO2012</a:t>
            </a:r>
          </a:p>
        </p:txBody>
      </p:sp>
      <p:sp>
        <p:nvSpPr>
          <p:cNvPr id="33" name="TextBox 32"/>
          <p:cNvSpPr txBox="1"/>
          <p:nvPr/>
        </p:nvSpPr>
        <p:spPr>
          <a:xfrm>
            <a:off x="520700" y="5472113"/>
            <a:ext cx="4208463" cy="646112"/>
          </a:xfrm>
          <a:prstGeom prst="rect">
            <a:avLst/>
          </a:prstGeom>
          <a:solidFill>
            <a:srgbClr val="9BD0FF"/>
          </a:solidFill>
          <a:ln>
            <a:solidFill>
              <a:schemeClr val="accent2">
                <a:lumMod val="75000"/>
              </a:schemeClr>
            </a:solidFill>
          </a:ln>
          <a:effectLst>
            <a:outerShdw blurRad="50800" dist="38100" algn="l" rotWithShape="0">
              <a:prstClr val="black">
                <a:alpha val="40000"/>
              </a:prstClr>
            </a:outerShdw>
          </a:effectLst>
        </p:spPr>
        <p:txBody>
          <a:bodyPr>
            <a:spAutoFit/>
          </a:bodyPr>
          <a:lstStyle/>
          <a:p>
            <a:pPr fontAlgn="auto">
              <a:spcBef>
                <a:spcPts val="0"/>
              </a:spcBef>
              <a:spcAft>
                <a:spcPts val="0"/>
              </a:spcAft>
              <a:defRPr/>
            </a:pPr>
            <a:r>
              <a:rPr lang="en-US" dirty="0">
                <a:latin typeface="+mn-lt"/>
              </a:rPr>
              <a:t>* Shale gas, tight gas and </a:t>
            </a:r>
            <a:r>
              <a:rPr lang="en-US" dirty="0" err="1">
                <a:latin typeface="+mn-lt"/>
              </a:rPr>
              <a:t>coalbed</a:t>
            </a:r>
            <a:r>
              <a:rPr lang="en-US" dirty="0">
                <a:latin typeface="+mn-lt"/>
              </a:rPr>
              <a:t> methane are also called unconventional gas. </a:t>
            </a:r>
          </a:p>
        </p:txBody>
      </p:sp>
      <p:grpSp>
        <p:nvGrpSpPr>
          <p:cNvPr id="20484" name="Group 3"/>
          <p:cNvGrpSpPr>
            <a:grpSpLocks/>
          </p:cNvGrpSpPr>
          <p:nvPr/>
        </p:nvGrpSpPr>
        <p:grpSpPr bwMode="auto">
          <a:xfrm>
            <a:off x="3175" y="931863"/>
            <a:ext cx="5910263" cy="4165600"/>
            <a:chOff x="148165" y="1105742"/>
            <a:chExt cx="5910079" cy="4165394"/>
          </a:xfrm>
        </p:grpSpPr>
        <p:pic>
          <p:nvPicPr>
            <p:cNvPr id="20489" name="Picture 2"/>
            <p:cNvPicPr>
              <a:picLocks noChangeAspect="1"/>
            </p:cNvPicPr>
            <p:nvPr/>
          </p:nvPicPr>
          <p:blipFill>
            <a:blip r:embed="rId2"/>
            <a:srcRect/>
            <a:stretch>
              <a:fillRect/>
            </a:stretch>
          </p:blipFill>
          <p:spPr bwMode="auto">
            <a:xfrm>
              <a:off x="148165" y="1105742"/>
              <a:ext cx="5910079" cy="4165394"/>
            </a:xfrm>
            <a:prstGeom prst="rect">
              <a:avLst/>
            </a:prstGeom>
            <a:noFill/>
            <a:ln w="9525">
              <a:noFill/>
              <a:miter lim="800000"/>
              <a:headEnd/>
              <a:tailEnd/>
            </a:ln>
          </p:spPr>
        </p:pic>
        <p:sp>
          <p:nvSpPr>
            <p:cNvPr id="20490" name="TextBox 34"/>
            <p:cNvSpPr txBox="1">
              <a:spLocks noChangeArrowheads="1"/>
            </p:cNvSpPr>
            <p:nvPr/>
          </p:nvSpPr>
          <p:spPr bwMode="auto">
            <a:xfrm>
              <a:off x="5343340" y="2198687"/>
              <a:ext cx="558800" cy="461665"/>
            </a:xfrm>
            <a:prstGeom prst="rect">
              <a:avLst/>
            </a:prstGeom>
            <a:noFill/>
            <a:ln w="9525">
              <a:noFill/>
              <a:miter lim="800000"/>
              <a:headEnd/>
              <a:tailEnd/>
            </a:ln>
          </p:spPr>
          <p:txBody>
            <a:bodyPr>
              <a:spAutoFit/>
            </a:bodyPr>
            <a:lstStyle/>
            <a:p>
              <a:r>
                <a:rPr lang="en-US" sz="2400">
                  <a:latin typeface="Calibri" pitchFamily="34" charset="0"/>
                </a:rPr>
                <a:t>*</a:t>
              </a:r>
            </a:p>
          </p:txBody>
        </p:sp>
        <p:sp>
          <p:nvSpPr>
            <p:cNvPr id="20491" name="TextBox 35"/>
            <p:cNvSpPr txBox="1">
              <a:spLocks noChangeArrowheads="1"/>
            </p:cNvSpPr>
            <p:nvPr/>
          </p:nvSpPr>
          <p:spPr bwMode="auto">
            <a:xfrm>
              <a:off x="5354481" y="3525171"/>
              <a:ext cx="558800" cy="461665"/>
            </a:xfrm>
            <a:prstGeom prst="rect">
              <a:avLst/>
            </a:prstGeom>
            <a:noFill/>
            <a:ln w="9525">
              <a:noFill/>
              <a:miter lim="800000"/>
              <a:headEnd/>
              <a:tailEnd/>
            </a:ln>
          </p:spPr>
          <p:txBody>
            <a:bodyPr>
              <a:spAutoFit/>
            </a:bodyPr>
            <a:lstStyle/>
            <a:p>
              <a:r>
                <a:rPr lang="en-US" sz="2400">
                  <a:latin typeface="Calibri" pitchFamily="34" charset="0"/>
                </a:rPr>
                <a:t>*</a:t>
              </a:r>
            </a:p>
          </p:txBody>
        </p:sp>
        <p:sp>
          <p:nvSpPr>
            <p:cNvPr id="20492" name="TextBox 36"/>
            <p:cNvSpPr txBox="1">
              <a:spLocks noChangeArrowheads="1"/>
            </p:cNvSpPr>
            <p:nvPr/>
          </p:nvSpPr>
          <p:spPr bwMode="auto">
            <a:xfrm>
              <a:off x="5343340" y="4575350"/>
              <a:ext cx="558800" cy="461665"/>
            </a:xfrm>
            <a:prstGeom prst="rect">
              <a:avLst/>
            </a:prstGeom>
            <a:noFill/>
            <a:ln w="9525">
              <a:noFill/>
              <a:miter lim="800000"/>
              <a:headEnd/>
              <a:tailEnd/>
            </a:ln>
          </p:spPr>
          <p:txBody>
            <a:bodyPr>
              <a:spAutoFit/>
            </a:bodyPr>
            <a:lstStyle/>
            <a:p>
              <a:r>
                <a:rPr lang="en-US" sz="2400">
                  <a:latin typeface="Calibri" pitchFamily="34" charset="0"/>
                </a:rPr>
                <a:t>*</a:t>
              </a:r>
            </a:p>
          </p:txBody>
        </p:sp>
      </p:grpSp>
      <p:sp>
        <p:nvSpPr>
          <p:cNvPr id="20485" name="TextBox 5"/>
          <p:cNvSpPr txBox="1">
            <a:spLocks noChangeArrowheads="1"/>
          </p:cNvSpPr>
          <p:nvPr/>
        </p:nvSpPr>
        <p:spPr bwMode="auto">
          <a:xfrm>
            <a:off x="635000" y="1525588"/>
            <a:ext cx="2533650" cy="647700"/>
          </a:xfrm>
          <a:prstGeom prst="rect">
            <a:avLst/>
          </a:prstGeom>
          <a:noFill/>
          <a:ln w="9525">
            <a:noFill/>
            <a:miter lim="800000"/>
            <a:headEnd/>
            <a:tailEnd/>
          </a:ln>
        </p:spPr>
        <p:txBody>
          <a:bodyPr>
            <a:spAutoFit/>
          </a:bodyPr>
          <a:lstStyle/>
          <a:p>
            <a:r>
              <a:rPr lang="en-US">
                <a:latin typeface="Calibri" pitchFamily="34" charset="0"/>
              </a:rPr>
              <a:t>US Dry Gas Production Tcf</a:t>
            </a:r>
          </a:p>
        </p:txBody>
      </p:sp>
      <p:sp>
        <p:nvSpPr>
          <p:cNvPr id="20486" name="TextBox 9"/>
          <p:cNvSpPr txBox="1">
            <a:spLocks noChangeArrowheads="1"/>
          </p:cNvSpPr>
          <p:nvPr/>
        </p:nvSpPr>
        <p:spPr bwMode="auto">
          <a:xfrm>
            <a:off x="5719763" y="930275"/>
            <a:ext cx="3181350" cy="1631950"/>
          </a:xfrm>
          <a:prstGeom prst="rect">
            <a:avLst/>
          </a:prstGeom>
          <a:solidFill>
            <a:srgbClr val="80FF6A"/>
          </a:solidFill>
          <a:ln w="9525">
            <a:solidFill>
              <a:srgbClr val="1F497D"/>
            </a:solidFill>
            <a:miter lim="800000"/>
            <a:headEnd/>
            <a:tailEnd/>
          </a:ln>
        </p:spPr>
        <p:txBody>
          <a:bodyPr>
            <a:spAutoFit/>
          </a:bodyPr>
          <a:lstStyle/>
          <a:p>
            <a:r>
              <a:rPr lang="en-US" sz="2000">
                <a:latin typeface="Calibri" pitchFamily="34" charset="0"/>
              </a:rPr>
              <a:t>2011 in the US:</a:t>
            </a:r>
          </a:p>
          <a:p>
            <a:r>
              <a:rPr lang="en-US" sz="2000">
                <a:latin typeface="Calibri" pitchFamily="34" charset="0"/>
              </a:rPr>
              <a:t>3414 new shale gas wells &amp; </a:t>
            </a:r>
          </a:p>
          <a:p>
            <a:r>
              <a:rPr lang="en-US" sz="2000">
                <a:latin typeface="Calibri" pitchFamily="34" charset="0"/>
              </a:rPr>
              <a:t>6759 new shale oil wells</a:t>
            </a:r>
          </a:p>
          <a:p>
            <a:r>
              <a:rPr lang="en-US" sz="2000">
                <a:latin typeface="Calibri" pitchFamily="34" charset="0"/>
              </a:rPr>
              <a:t>Expenditures: 65.5 billion $</a:t>
            </a:r>
          </a:p>
          <a:p>
            <a:r>
              <a:rPr lang="en-US" sz="2000" i="1">
                <a:solidFill>
                  <a:srgbClr val="A6A6A6"/>
                </a:solidFill>
                <a:latin typeface="Calibri" pitchFamily="34" charset="0"/>
              </a:rPr>
              <a:t>Source: API, 2013</a:t>
            </a:r>
          </a:p>
        </p:txBody>
      </p:sp>
      <p:pic>
        <p:nvPicPr>
          <p:cNvPr id="20487" name="Picture 17"/>
          <p:cNvPicPr>
            <a:picLocks noChangeAspect="1"/>
          </p:cNvPicPr>
          <p:nvPr/>
        </p:nvPicPr>
        <p:blipFill>
          <a:blip r:embed="rId3" cstate="email">
            <a:extLst>
              <a:ext uri="{28A0092B-C50C-407E-A947-70E740481C1C}">
                <a14:useLocalDpi xmlns:a14="http://schemas.microsoft.com/office/drawing/2010/main"/>
              </a:ext>
            </a:extLst>
          </a:blip>
          <a:srcRect r="15686"/>
          <a:stretch>
            <a:fillRect/>
          </a:stretch>
        </p:blipFill>
        <p:spPr bwMode="auto">
          <a:xfrm>
            <a:off x="5719763" y="3759200"/>
            <a:ext cx="3181350" cy="2568575"/>
          </a:xfrm>
          <a:prstGeom prst="rect">
            <a:avLst/>
          </a:prstGeom>
          <a:noFill/>
          <a:ln w="9525">
            <a:solidFill>
              <a:srgbClr val="1F497D"/>
            </a:solidFill>
            <a:miter lim="800000"/>
            <a:headEnd/>
            <a:tailEnd/>
          </a:ln>
        </p:spPr>
      </p:pic>
      <p:sp>
        <p:nvSpPr>
          <p:cNvPr id="20488" name="TextBox 12"/>
          <p:cNvSpPr txBox="1">
            <a:spLocks noChangeArrowheads="1"/>
          </p:cNvSpPr>
          <p:nvPr/>
        </p:nvSpPr>
        <p:spPr bwMode="auto">
          <a:xfrm>
            <a:off x="5719763" y="2730500"/>
            <a:ext cx="3181350" cy="708025"/>
          </a:xfrm>
          <a:prstGeom prst="rect">
            <a:avLst/>
          </a:prstGeom>
          <a:solidFill>
            <a:srgbClr val="FFFF00"/>
          </a:solidFill>
          <a:ln w="9525">
            <a:solidFill>
              <a:srgbClr val="1F497D"/>
            </a:solidFill>
            <a:miter lim="800000"/>
            <a:headEnd/>
            <a:tailEnd/>
          </a:ln>
        </p:spPr>
        <p:txBody>
          <a:bodyPr>
            <a:spAutoFit/>
          </a:bodyPr>
          <a:lstStyle/>
          <a:p>
            <a:r>
              <a:rPr lang="en-US" sz="2000">
                <a:solidFill>
                  <a:srgbClr val="000000"/>
                </a:solidFill>
                <a:latin typeface="Calibri" pitchFamily="34" charset="0"/>
              </a:rPr>
              <a:t>2011 US production</a:t>
            </a:r>
          </a:p>
          <a:p>
            <a:r>
              <a:rPr lang="en-US" sz="2000">
                <a:solidFill>
                  <a:srgbClr val="000000"/>
                </a:solidFill>
                <a:latin typeface="Calibri" pitchFamily="34" charset="0"/>
              </a:rPr>
              <a:t>~ 20% of world production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rtlCol="0">
            <a:normAutofit fontScale="90000"/>
          </a:bodyPr>
          <a:lstStyle/>
          <a:p>
            <a:pPr fontAlgn="auto">
              <a:spcAft>
                <a:spcPts val="0"/>
              </a:spcAft>
              <a:defRPr/>
            </a:pPr>
            <a:r>
              <a:rPr lang="en-US" sz="3600" b="1" dirty="0" smtClean="0">
                <a:solidFill>
                  <a:srgbClr val="FFFFFF"/>
                </a:solidFill>
              </a:rPr>
              <a:t>How to assess the climate benefits of natural gas?</a:t>
            </a:r>
            <a:endParaRPr lang="en-US" sz="3600" b="1" dirty="0">
              <a:solidFill>
                <a:srgbClr val="FFFFFF"/>
              </a:solidFill>
            </a:endParaRPr>
          </a:p>
        </p:txBody>
      </p:sp>
      <p:pic>
        <p:nvPicPr>
          <p:cNvPr id="21506"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4863" y="889000"/>
            <a:ext cx="4411662" cy="2978150"/>
          </a:xfrm>
          <a:prstGeom prst="rect">
            <a:avLst/>
          </a:prstGeom>
          <a:noFill/>
          <a:ln w="9525">
            <a:noFill/>
            <a:miter lim="800000"/>
            <a:headEnd/>
            <a:tailEnd/>
          </a:ln>
        </p:spPr>
      </p:pic>
      <p:sp>
        <p:nvSpPr>
          <p:cNvPr id="14" name="TextBox 13"/>
          <p:cNvSpPr txBox="1"/>
          <p:nvPr/>
        </p:nvSpPr>
        <p:spPr>
          <a:xfrm>
            <a:off x="104775" y="919163"/>
            <a:ext cx="4378325" cy="1938337"/>
          </a:xfrm>
          <a:prstGeom prst="rect">
            <a:avLst/>
          </a:prstGeom>
          <a:solidFill>
            <a:srgbClr val="9BD0FF"/>
          </a:solidFill>
        </p:spPr>
        <p:txBody>
          <a:bodyPr>
            <a:spAutoFit/>
          </a:bodyPr>
          <a:lstStyle/>
          <a:p>
            <a:pPr fontAlgn="auto">
              <a:spcBef>
                <a:spcPts val="0"/>
              </a:spcBef>
              <a:spcAft>
                <a:spcPts val="0"/>
              </a:spcAft>
              <a:defRPr/>
            </a:pPr>
            <a:r>
              <a:rPr lang="en-US" sz="2000" b="1" dirty="0">
                <a:latin typeface="+mn-lt"/>
              </a:rPr>
              <a:t>Air emissions estimation </a:t>
            </a:r>
            <a:r>
              <a:rPr lang="en-US" sz="2000" dirty="0">
                <a:latin typeface="+mn-lt"/>
              </a:rPr>
              <a:t>from all segments of natural gas systems:</a:t>
            </a:r>
          </a:p>
          <a:p>
            <a:pPr marL="285750" indent="-285750" fontAlgn="auto">
              <a:spcBef>
                <a:spcPts val="0"/>
              </a:spcBef>
              <a:spcAft>
                <a:spcPts val="0"/>
              </a:spcAft>
              <a:buFont typeface="Arial"/>
              <a:buChar char="•"/>
              <a:defRPr/>
            </a:pPr>
            <a:r>
              <a:rPr lang="en-US" sz="2000" dirty="0">
                <a:latin typeface="+mn-lt"/>
              </a:rPr>
              <a:t>Production</a:t>
            </a:r>
          </a:p>
          <a:p>
            <a:pPr marL="285750" indent="-285750" fontAlgn="auto">
              <a:spcBef>
                <a:spcPts val="0"/>
              </a:spcBef>
              <a:spcAft>
                <a:spcPts val="0"/>
              </a:spcAft>
              <a:buFont typeface="Arial"/>
              <a:buChar char="•"/>
              <a:defRPr/>
            </a:pPr>
            <a:r>
              <a:rPr lang="en-US" sz="2000" dirty="0">
                <a:latin typeface="+mn-lt"/>
              </a:rPr>
              <a:t>Processing</a:t>
            </a:r>
          </a:p>
          <a:p>
            <a:pPr marL="285750" indent="-285750" fontAlgn="auto">
              <a:spcBef>
                <a:spcPts val="0"/>
              </a:spcBef>
              <a:spcAft>
                <a:spcPts val="0"/>
              </a:spcAft>
              <a:buFont typeface="Arial"/>
              <a:buChar char="•"/>
              <a:defRPr/>
            </a:pPr>
            <a:r>
              <a:rPr lang="en-US" sz="2000" dirty="0">
                <a:latin typeface="+mn-lt"/>
              </a:rPr>
              <a:t>Transmission and Storage</a:t>
            </a:r>
          </a:p>
          <a:p>
            <a:pPr marL="285750" indent="-285750" fontAlgn="auto">
              <a:spcBef>
                <a:spcPts val="0"/>
              </a:spcBef>
              <a:spcAft>
                <a:spcPts val="0"/>
              </a:spcAft>
              <a:buFont typeface="Arial"/>
              <a:buChar char="•"/>
              <a:defRPr/>
            </a:pPr>
            <a:r>
              <a:rPr lang="en-US" sz="2000" dirty="0">
                <a:latin typeface="+mn-lt"/>
              </a:rPr>
              <a:t>Distribution</a:t>
            </a:r>
          </a:p>
        </p:txBody>
      </p:sp>
      <p:sp>
        <p:nvSpPr>
          <p:cNvPr id="20" name="TextBox 19"/>
          <p:cNvSpPr txBox="1"/>
          <p:nvPr/>
        </p:nvSpPr>
        <p:spPr>
          <a:xfrm>
            <a:off x="4614863" y="3935413"/>
            <a:ext cx="4411662" cy="2862262"/>
          </a:xfrm>
          <a:prstGeom prst="rect">
            <a:avLst/>
          </a:prstGeom>
          <a:solidFill>
            <a:srgbClr val="FFFF00"/>
          </a:solidFill>
          <a:ln>
            <a:solidFill>
              <a:schemeClr val="accent2">
                <a:lumMod val="75000"/>
              </a:schemeClr>
            </a:solidFill>
          </a:ln>
          <a:effectLst>
            <a:outerShdw blurRad="50800" dist="38100" algn="l" rotWithShape="0">
              <a:prstClr val="black">
                <a:alpha val="40000"/>
              </a:prstClr>
            </a:outerShdw>
          </a:effectLst>
        </p:spPr>
        <p:txBody>
          <a:bodyPr>
            <a:spAutoFit/>
          </a:bodyPr>
          <a:lstStyle/>
          <a:p>
            <a:pPr fontAlgn="auto">
              <a:spcBef>
                <a:spcPts val="0"/>
              </a:spcBef>
              <a:spcAft>
                <a:spcPts val="0"/>
              </a:spcAft>
              <a:defRPr/>
            </a:pPr>
            <a:r>
              <a:rPr lang="en-US" b="1" dirty="0">
                <a:latin typeface="+mn-lt"/>
              </a:rPr>
              <a:t>1. Emissions from Well (re) Stimulation</a:t>
            </a:r>
          </a:p>
          <a:p>
            <a:pPr marL="285750" indent="-285750" fontAlgn="auto">
              <a:spcBef>
                <a:spcPts val="0"/>
              </a:spcBef>
              <a:spcAft>
                <a:spcPts val="0"/>
              </a:spcAft>
              <a:buFont typeface="Arial"/>
              <a:buChar char="•"/>
              <a:defRPr/>
            </a:pPr>
            <a:r>
              <a:rPr lang="en-US" dirty="0">
                <a:latin typeface="+mn-lt"/>
              </a:rPr>
              <a:t>High volume high pressure hydraulic fracturing or </a:t>
            </a:r>
            <a:r>
              <a:rPr lang="en-US" dirty="0" err="1">
                <a:latin typeface="+mn-lt"/>
              </a:rPr>
              <a:t>refracturing</a:t>
            </a:r>
            <a:endParaRPr lang="en-US" dirty="0">
              <a:latin typeface="+mn-lt"/>
            </a:endParaRPr>
          </a:p>
          <a:p>
            <a:pPr marL="285750" indent="-285750" fontAlgn="auto">
              <a:spcBef>
                <a:spcPts val="0"/>
              </a:spcBef>
              <a:spcAft>
                <a:spcPts val="0"/>
              </a:spcAft>
              <a:buFont typeface="Arial"/>
              <a:buChar char="•"/>
              <a:defRPr/>
            </a:pPr>
            <a:r>
              <a:rPr lang="en-US" dirty="0" err="1">
                <a:latin typeface="+mn-lt"/>
              </a:rPr>
              <a:t>Flowback</a:t>
            </a:r>
            <a:endParaRPr lang="en-US" dirty="0">
              <a:latin typeface="+mn-lt"/>
            </a:endParaRPr>
          </a:p>
          <a:p>
            <a:pPr marL="285750" indent="-285750" fontAlgn="auto">
              <a:spcBef>
                <a:spcPts val="0"/>
              </a:spcBef>
              <a:spcAft>
                <a:spcPts val="0"/>
              </a:spcAft>
              <a:buFont typeface="Arial"/>
              <a:buChar char="•"/>
              <a:defRPr/>
            </a:pPr>
            <a:r>
              <a:rPr lang="en-US" dirty="0">
                <a:latin typeface="+mn-lt"/>
              </a:rPr>
              <a:t>Mitigation (voluntary/mandatory)</a:t>
            </a:r>
          </a:p>
          <a:p>
            <a:pPr fontAlgn="auto">
              <a:spcBef>
                <a:spcPts val="0"/>
              </a:spcBef>
              <a:spcAft>
                <a:spcPts val="0"/>
              </a:spcAft>
              <a:defRPr/>
            </a:pPr>
            <a:r>
              <a:rPr lang="en-US" b="1" dirty="0">
                <a:latin typeface="+mn-lt"/>
              </a:rPr>
              <a:t>2. Estimated Ultimate Recovery </a:t>
            </a:r>
            <a:r>
              <a:rPr lang="en-US" dirty="0">
                <a:latin typeface="+mn-lt"/>
              </a:rPr>
              <a:t>(EUR) (incl. lifetime of producing well)</a:t>
            </a:r>
          </a:p>
          <a:p>
            <a:pPr fontAlgn="auto">
              <a:spcBef>
                <a:spcPts val="0"/>
              </a:spcBef>
              <a:spcAft>
                <a:spcPts val="0"/>
              </a:spcAft>
              <a:defRPr/>
            </a:pPr>
            <a:r>
              <a:rPr lang="en-US" b="1" dirty="0">
                <a:latin typeface="+mn-lt"/>
              </a:rPr>
              <a:t>3. Production rate </a:t>
            </a:r>
            <a:r>
              <a:rPr lang="en-US" dirty="0">
                <a:latin typeface="+mn-lt"/>
              </a:rPr>
              <a:t>over lifetime</a:t>
            </a:r>
          </a:p>
          <a:p>
            <a:pPr fontAlgn="auto">
              <a:spcBef>
                <a:spcPts val="0"/>
              </a:spcBef>
              <a:spcAft>
                <a:spcPts val="0"/>
              </a:spcAft>
              <a:defRPr/>
            </a:pPr>
            <a:r>
              <a:rPr lang="en-US" b="1" dirty="0">
                <a:latin typeface="+mn-lt"/>
              </a:rPr>
              <a:t>4. Co-products Emissions </a:t>
            </a:r>
            <a:r>
              <a:rPr lang="en-US" dirty="0">
                <a:latin typeface="+mn-lt"/>
              </a:rPr>
              <a:t>(oil and gas)</a:t>
            </a:r>
          </a:p>
          <a:p>
            <a:pPr fontAlgn="auto">
              <a:spcBef>
                <a:spcPts val="0"/>
              </a:spcBef>
              <a:spcAft>
                <a:spcPts val="0"/>
              </a:spcAft>
              <a:defRPr/>
            </a:pPr>
            <a:r>
              <a:rPr lang="en-US" dirty="0">
                <a:latin typeface="+mn-lt"/>
              </a:rPr>
              <a:t>Ex. Flaring/venting</a:t>
            </a:r>
          </a:p>
        </p:txBody>
      </p:sp>
      <p:sp>
        <p:nvSpPr>
          <p:cNvPr id="21" name="TextBox 20"/>
          <p:cNvSpPr txBox="1"/>
          <p:nvPr/>
        </p:nvSpPr>
        <p:spPr>
          <a:xfrm>
            <a:off x="104775" y="3049588"/>
            <a:ext cx="4378325" cy="1939925"/>
          </a:xfrm>
          <a:prstGeom prst="rect">
            <a:avLst/>
          </a:prstGeom>
          <a:solidFill>
            <a:srgbClr val="80FF6A"/>
          </a:solidFill>
        </p:spPr>
        <p:txBody>
          <a:bodyPr>
            <a:spAutoFit/>
          </a:bodyPr>
          <a:lstStyle/>
          <a:p>
            <a:pPr fontAlgn="auto">
              <a:spcBef>
                <a:spcPts val="0"/>
              </a:spcBef>
              <a:spcAft>
                <a:spcPts val="0"/>
              </a:spcAft>
              <a:defRPr/>
            </a:pPr>
            <a:r>
              <a:rPr lang="en-US" sz="2000" b="1" dirty="0">
                <a:latin typeface="+mn-lt"/>
              </a:rPr>
              <a:t>Life Cycle Assessments</a:t>
            </a:r>
            <a:r>
              <a:rPr lang="en-US" sz="2000" dirty="0">
                <a:latin typeface="+mn-lt"/>
              </a:rPr>
              <a:t>: </a:t>
            </a:r>
          </a:p>
          <a:p>
            <a:pPr marL="285750" indent="-285750" fontAlgn="auto">
              <a:spcBef>
                <a:spcPts val="0"/>
              </a:spcBef>
              <a:spcAft>
                <a:spcPts val="0"/>
              </a:spcAft>
              <a:buFont typeface="Arial"/>
              <a:buChar char="•"/>
              <a:defRPr/>
            </a:pPr>
            <a:r>
              <a:rPr lang="en-US" sz="2000" dirty="0">
                <a:latin typeface="+mn-lt"/>
              </a:rPr>
              <a:t>estimate GHG emissions over lifetime of a well</a:t>
            </a:r>
          </a:p>
          <a:p>
            <a:pPr marL="285750" indent="-285750" fontAlgn="auto">
              <a:spcBef>
                <a:spcPts val="0"/>
              </a:spcBef>
              <a:spcAft>
                <a:spcPts val="0"/>
              </a:spcAft>
              <a:buFont typeface="Arial"/>
              <a:buChar char="•"/>
              <a:defRPr/>
            </a:pPr>
            <a:r>
              <a:rPr lang="en-US" sz="2000" dirty="0">
                <a:latin typeface="+mn-lt"/>
              </a:rPr>
              <a:t>compare GHG emissions for different fuels per unit of product (</a:t>
            </a:r>
            <a:r>
              <a:rPr lang="en-US" sz="2000" dirty="0" err="1">
                <a:latin typeface="+mn-lt"/>
              </a:rPr>
              <a:t>MWh</a:t>
            </a:r>
            <a:r>
              <a:rPr lang="en-US" sz="2000" dirty="0">
                <a:latin typeface="+mn-lt"/>
              </a:rPr>
              <a:t> for ex.)</a:t>
            </a:r>
          </a:p>
        </p:txBody>
      </p:sp>
      <p:sp>
        <p:nvSpPr>
          <p:cNvPr id="21510" name="TextBox 21"/>
          <p:cNvSpPr txBox="1">
            <a:spLocks noChangeArrowheads="1"/>
          </p:cNvSpPr>
          <p:nvPr/>
        </p:nvSpPr>
        <p:spPr bwMode="auto">
          <a:xfrm>
            <a:off x="104775" y="5214938"/>
            <a:ext cx="4378325" cy="1014412"/>
          </a:xfrm>
          <a:prstGeom prst="rect">
            <a:avLst/>
          </a:prstGeom>
          <a:solidFill>
            <a:srgbClr val="FFFF00"/>
          </a:solidFill>
          <a:ln w="9525">
            <a:noFill/>
            <a:miter lim="800000"/>
            <a:headEnd/>
            <a:tailEnd/>
          </a:ln>
        </p:spPr>
        <p:txBody>
          <a:bodyPr>
            <a:spAutoFit/>
          </a:bodyPr>
          <a:lstStyle/>
          <a:p>
            <a:r>
              <a:rPr lang="en-US" sz="2000" b="1">
                <a:latin typeface="Calibri" pitchFamily="34" charset="0"/>
              </a:rPr>
              <a:t>Distinguish</a:t>
            </a:r>
            <a:r>
              <a:rPr lang="en-US" sz="2000">
                <a:latin typeface="Calibri" pitchFamily="34" charset="0"/>
              </a:rPr>
              <a:t> shale/tight gas, associated gas from shale/tight oil wells versus conventional gas.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774700"/>
            <a:ext cx="9144000" cy="27035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0" name="Title 1"/>
          <p:cNvSpPr>
            <a:spLocks noGrp="1"/>
          </p:cNvSpPr>
          <p:nvPr>
            <p:ph type="title"/>
          </p:nvPr>
        </p:nvSpPr>
        <p:spPr>
          <a:xfrm>
            <a:off x="0" y="0"/>
            <a:ext cx="9144000" cy="774700"/>
          </a:xfrm>
          <a:solidFill>
            <a:srgbClr val="1F497D"/>
          </a:solidFill>
        </p:spPr>
        <p:txBody>
          <a:bodyPr/>
          <a:lstStyle/>
          <a:p>
            <a:r>
              <a:rPr lang="en-US" sz="3200" b="1" smtClean="0">
                <a:solidFill>
                  <a:srgbClr val="FFFFFF"/>
                </a:solidFill>
              </a:rPr>
              <a:t>Oil &amp; Gas Emissions Inventories</a:t>
            </a:r>
          </a:p>
        </p:txBody>
      </p:sp>
      <p:sp>
        <p:nvSpPr>
          <p:cNvPr id="17" name="TextBox 16"/>
          <p:cNvSpPr txBox="1"/>
          <p:nvPr/>
        </p:nvSpPr>
        <p:spPr>
          <a:xfrm>
            <a:off x="120650" y="1023938"/>
            <a:ext cx="2008188" cy="1476375"/>
          </a:xfrm>
          <a:prstGeom prst="rect">
            <a:avLst/>
          </a:prstGeom>
          <a:solidFill>
            <a:srgbClr val="9BD0FF"/>
          </a:solidFill>
          <a:ln>
            <a:solidFill>
              <a:schemeClr val="accent2">
                <a:lumMod val="75000"/>
              </a:schemeClr>
            </a:solidFill>
          </a:ln>
          <a:effectLst>
            <a:outerShdw blurRad="50800" dist="38100" algn="l" rotWithShape="0">
              <a:prstClr val="black">
                <a:alpha val="40000"/>
              </a:prstClr>
            </a:outerShdw>
          </a:effectLst>
        </p:spPr>
        <p:txBody>
          <a:bodyPr>
            <a:spAutoFit/>
          </a:bodyPr>
          <a:lstStyle/>
          <a:p>
            <a:pPr fontAlgn="auto">
              <a:spcBef>
                <a:spcPts val="0"/>
              </a:spcBef>
              <a:spcAft>
                <a:spcPts val="0"/>
              </a:spcAft>
              <a:defRPr/>
            </a:pPr>
            <a:r>
              <a:rPr lang="en-US" dirty="0">
                <a:latin typeface="+mn-lt"/>
              </a:rPr>
              <a:t>Accurate Inventory </a:t>
            </a:r>
          </a:p>
          <a:p>
            <a:pPr algn="ctr" fontAlgn="auto">
              <a:spcBef>
                <a:spcPts val="0"/>
              </a:spcBef>
              <a:spcAft>
                <a:spcPts val="0"/>
              </a:spcAft>
              <a:defRPr/>
            </a:pPr>
            <a:r>
              <a:rPr lang="en-US" dirty="0">
                <a:latin typeface="+mn-lt"/>
              </a:rPr>
              <a:t>of </a:t>
            </a:r>
            <a:r>
              <a:rPr lang="en-US" b="1" dirty="0">
                <a:latin typeface="+mn-lt"/>
              </a:rPr>
              <a:t>Activity Data</a:t>
            </a:r>
          </a:p>
          <a:p>
            <a:pPr marL="285750" indent="-285750" fontAlgn="auto">
              <a:spcBef>
                <a:spcPts val="0"/>
              </a:spcBef>
              <a:spcAft>
                <a:spcPts val="0"/>
              </a:spcAft>
              <a:buFont typeface="Arial"/>
              <a:buChar char="•"/>
              <a:defRPr/>
            </a:pPr>
            <a:r>
              <a:rPr lang="en-US" dirty="0">
                <a:latin typeface="+mn-lt"/>
              </a:rPr>
              <a:t>Equipment</a:t>
            </a:r>
          </a:p>
          <a:p>
            <a:pPr marL="285750" indent="-285750" fontAlgn="auto">
              <a:spcBef>
                <a:spcPts val="0"/>
              </a:spcBef>
              <a:spcAft>
                <a:spcPts val="0"/>
              </a:spcAft>
              <a:buFont typeface="Arial"/>
              <a:buChar char="•"/>
              <a:defRPr/>
            </a:pPr>
            <a:r>
              <a:rPr lang="en-US" dirty="0">
                <a:latin typeface="+mn-lt"/>
              </a:rPr>
              <a:t>Operations</a:t>
            </a:r>
          </a:p>
          <a:p>
            <a:pPr marL="285750" indent="-285750" fontAlgn="auto">
              <a:spcBef>
                <a:spcPts val="0"/>
              </a:spcBef>
              <a:spcAft>
                <a:spcPts val="0"/>
              </a:spcAft>
              <a:buFont typeface="Arial"/>
              <a:buChar char="•"/>
              <a:defRPr/>
            </a:pPr>
            <a:r>
              <a:rPr lang="en-US" dirty="0">
                <a:latin typeface="+mn-lt"/>
              </a:rPr>
              <a:t>Production</a:t>
            </a:r>
          </a:p>
        </p:txBody>
      </p:sp>
      <p:sp>
        <p:nvSpPr>
          <p:cNvPr id="18" name="TextBox 17"/>
          <p:cNvSpPr txBox="1"/>
          <p:nvPr/>
        </p:nvSpPr>
        <p:spPr>
          <a:xfrm>
            <a:off x="2389188" y="957263"/>
            <a:ext cx="3417887" cy="1322387"/>
          </a:xfrm>
          <a:prstGeom prst="rect">
            <a:avLst/>
          </a:prstGeom>
          <a:solidFill>
            <a:srgbClr val="80FF6A"/>
          </a:solidFill>
          <a:ln>
            <a:solidFill>
              <a:schemeClr val="accent3">
                <a:lumMod val="50000"/>
              </a:schemeClr>
            </a:solidFill>
          </a:ln>
        </p:spPr>
        <p:txBody>
          <a:bodyPr>
            <a:spAutoFit/>
          </a:bodyPr>
          <a:lstStyle/>
          <a:p>
            <a:pPr algn="ctr" fontAlgn="auto">
              <a:spcBef>
                <a:spcPts val="0"/>
              </a:spcBef>
              <a:spcAft>
                <a:spcPts val="0"/>
              </a:spcAft>
              <a:defRPr/>
            </a:pPr>
            <a:r>
              <a:rPr lang="en-US" sz="2000" dirty="0">
                <a:latin typeface="+mn-lt"/>
              </a:rPr>
              <a:t>Up-to-date </a:t>
            </a:r>
            <a:r>
              <a:rPr lang="en-US" sz="2000" b="1" dirty="0">
                <a:latin typeface="+mn-lt"/>
              </a:rPr>
              <a:t>emission factors</a:t>
            </a:r>
          </a:p>
          <a:p>
            <a:pPr marL="342900" indent="-342900" algn="ctr" fontAlgn="auto">
              <a:spcBef>
                <a:spcPts val="0"/>
              </a:spcBef>
              <a:spcAft>
                <a:spcPts val="0"/>
              </a:spcAft>
              <a:buFont typeface="Arial"/>
              <a:buChar char="•"/>
              <a:defRPr/>
            </a:pPr>
            <a:r>
              <a:rPr lang="en-US" sz="2000" dirty="0">
                <a:latin typeface="+mn-lt"/>
              </a:rPr>
              <a:t>Mean</a:t>
            </a:r>
          </a:p>
          <a:p>
            <a:pPr marL="342900" indent="-342900" algn="ctr" fontAlgn="auto">
              <a:spcBef>
                <a:spcPts val="0"/>
              </a:spcBef>
              <a:spcAft>
                <a:spcPts val="0"/>
              </a:spcAft>
              <a:buFont typeface="Arial"/>
              <a:buChar char="•"/>
              <a:defRPr/>
            </a:pPr>
            <a:r>
              <a:rPr lang="en-US" sz="2000" dirty="0">
                <a:latin typeface="+mn-lt"/>
              </a:rPr>
              <a:t>Statistical distribution</a:t>
            </a:r>
          </a:p>
          <a:p>
            <a:pPr algn="ctr" fontAlgn="auto">
              <a:spcBef>
                <a:spcPts val="0"/>
              </a:spcBef>
              <a:spcAft>
                <a:spcPts val="0"/>
              </a:spcAft>
              <a:defRPr/>
            </a:pPr>
            <a:r>
              <a:rPr lang="en-US" sz="2000" dirty="0">
                <a:latin typeface="+mn-lt"/>
              </a:rPr>
              <a:t>for each source type</a:t>
            </a:r>
          </a:p>
        </p:txBody>
      </p:sp>
      <p:sp>
        <p:nvSpPr>
          <p:cNvPr id="19" name="TextBox 18"/>
          <p:cNvSpPr txBox="1"/>
          <p:nvPr/>
        </p:nvSpPr>
        <p:spPr>
          <a:xfrm>
            <a:off x="2389188" y="2373313"/>
            <a:ext cx="3417887" cy="923925"/>
          </a:xfrm>
          <a:prstGeom prst="rect">
            <a:avLst/>
          </a:prstGeom>
          <a:solidFill>
            <a:srgbClr val="FFFF00"/>
          </a:solidFill>
          <a:ln>
            <a:solidFill>
              <a:schemeClr val="accent2">
                <a:lumMod val="75000"/>
              </a:schemeClr>
            </a:solidFill>
          </a:ln>
          <a:effectLst>
            <a:outerShdw blurRad="50800" dist="38100" algn="l" rotWithShape="0">
              <a:prstClr val="black">
                <a:alpha val="40000"/>
              </a:prstClr>
            </a:outerShdw>
          </a:effectLst>
        </p:spPr>
        <p:txBody>
          <a:bodyPr>
            <a:spAutoFit/>
          </a:bodyPr>
          <a:lstStyle/>
          <a:p>
            <a:pPr algn="ctr" fontAlgn="auto">
              <a:spcBef>
                <a:spcPts val="0"/>
              </a:spcBef>
              <a:spcAft>
                <a:spcPts val="0"/>
              </a:spcAft>
              <a:defRPr/>
            </a:pPr>
            <a:r>
              <a:rPr lang="en-US" dirty="0">
                <a:latin typeface="+mn-lt"/>
              </a:rPr>
              <a:t>Documented emissions reductions/controls</a:t>
            </a:r>
          </a:p>
          <a:p>
            <a:pPr algn="ctr" fontAlgn="auto">
              <a:spcBef>
                <a:spcPts val="0"/>
              </a:spcBef>
              <a:spcAft>
                <a:spcPts val="0"/>
              </a:spcAft>
              <a:defRPr/>
            </a:pPr>
            <a:r>
              <a:rPr lang="en-US" dirty="0">
                <a:latin typeface="+mn-lt"/>
              </a:rPr>
              <a:t>(Voluntary &amp; Mandatory)</a:t>
            </a:r>
          </a:p>
        </p:txBody>
      </p:sp>
      <p:sp>
        <p:nvSpPr>
          <p:cNvPr id="8" name="Right Brace 7"/>
          <p:cNvSpPr/>
          <p:nvPr/>
        </p:nvSpPr>
        <p:spPr>
          <a:xfrm>
            <a:off x="5845175" y="925513"/>
            <a:ext cx="241300" cy="1354137"/>
          </a:xfrm>
          <a:prstGeom prst="rightBrace">
            <a:avLst>
              <a:gd name="adj1" fmla="val 40044"/>
              <a:gd name="adj2" fmla="val 51828"/>
            </a:avLst>
          </a:prstGeom>
          <a:ln>
            <a:solidFill>
              <a:srgbClr val="38A957"/>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535" name="TextBox 8"/>
          <p:cNvSpPr txBox="1">
            <a:spLocks noChangeArrowheads="1"/>
          </p:cNvSpPr>
          <p:nvPr/>
        </p:nvSpPr>
        <p:spPr bwMode="auto">
          <a:xfrm>
            <a:off x="6188075" y="1306513"/>
            <a:ext cx="1214438" cy="646112"/>
          </a:xfrm>
          <a:prstGeom prst="rect">
            <a:avLst/>
          </a:prstGeom>
          <a:solidFill>
            <a:srgbClr val="70C2A1"/>
          </a:solidFill>
          <a:ln w="9525">
            <a:solidFill>
              <a:srgbClr val="38A957"/>
            </a:solidFill>
            <a:miter lim="800000"/>
            <a:headEnd/>
            <a:tailEnd/>
          </a:ln>
        </p:spPr>
        <p:txBody>
          <a:bodyPr>
            <a:spAutoFit/>
          </a:bodyPr>
          <a:lstStyle/>
          <a:p>
            <a:pPr algn="ctr"/>
            <a:r>
              <a:rPr lang="en-US">
                <a:latin typeface="Calibri" pitchFamily="34" charset="0"/>
              </a:rPr>
              <a:t>Potential </a:t>
            </a:r>
          </a:p>
          <a:p>
            <a:pPr algn="ctr"/>
            <a:r>
              <a:rPr lang="en-US">
                <a:latin typeface="Calibri" pitchFamily="34" charset="0"/>
              </a:rPr>
              <a:t>Emissions</a:t>
            </a:r>
          </a:p>
        </p:txBody>
      </p:sp>
      <p:sp>
        <p:nvSpPr>
          <p:cNvPr id="20" name="TextBox 19"/>
          <p:cNvSpPr txBox="1"/>
          <p:nvPr/>
        </p:nvSpPr>
        <p:spPr>
          <a:xfrm>
            <a:off x="7861300" y="1730375"/>
            <a:ext cx="1185863" cy="646113"/>
          </a:xfrm>
          <a:prstGeom prst="rect">
            <a:avLst/>
          </a:prstGeom>
          <a:solidFill>
            <a:schemeClr val="accent2">
              <a:lumMod val="60000"/>
              <a:lumOff val="40000"/>
            </a:schemeClr>
          </a:solidFill>
          <a:ln>
            <a:solidFill>
              <a:srgbClr val="800000"/>
            </a:solidFill>
          </a:ln>
        </p:spPr>
        <p:txBody>
          <a:bodyPr>
            <a:spAutoFit/>
          </a:bodyPr>
          <a:lstStyle/>
          <a:p>
            <a:pPr algn="ctr" fontAlgn="auto">
              <a:spcBef>
                <a:spcPts val="0"/>
              </a:spcBef>
              <a:spcAft>
                <a:spcPts val="0"/>
              </a:spcAft>
              <a:defRPr/>
            </a:pPr>
            <a:r>
              <a:rPr lang="en-US" dirty="0">
                <a:latin typeface="+mn-lt"/>
              </a:rPr>
              <a:t>Actual Emissions</a:t>
            </a:r>
          </a:p>
        </p:txBody>
      </p:sp>
      <p:sp>
        <p:nvSpPr>
          <p:cNvPr id="21" name="Right Brace 20"/>
          <p:cNvSpPr/>
          <p:nvPr/>
        </p:nvSpPr>
        <p:spPr>
          <a:xfrm>
            <a:off x="7526338" y="938213"/>
            <a:ext cx="241300" cy="2187575"/>
          </a:xfrm>
          <a:prstGeom prst="rightBrace">
            <a:avLst>
              <a:gd name="adj1" fmla="val 40044"/>
              <a:gd name="adj2" fmla="val 51828"/>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 name="Content Placeholder 3"/>
          <p:cNvSpPr>
            <a:spLocks noGrp="1"/>
          </p:cNvSpPr>
          <p:nvPr>
            <p:ph sz="half" idx="4294967295"/>
          </p:nvPr>
        </p:nvSpPr>
        <p:spPr>
          <a:xfrm>
            <a:off x="0" y="3478895"/>
            <a:ext cx="5479143" cy="3258154"/>
          </a:xfrm>
        </p:spPr>
        <p:txBody>
          <a:bodyPr rtlCol="0">
            <a:noAutofit/>
          </a:bodyPr>
          <a:lstStyle/>
          <a:p>
            <a:pPr marL="0" indent="0" fontAlgn="auto">
              <a:lnSpc>
                <a:spcPct val="80000"/>
              </a:lnSpc>
              <a:spcAft>
                <a:spcPts val="0"/>
              </a:spcAft>
              <a:buFont typeface="Arial"/>
              <a:buNone/>
              <a:defRPr/>
            </a:pPr>
            <a:r>
              <a:rPr lang="en-US" sz="2000" b="1" dirty="0" smtClean="0"/>
              <a:t>Requirements</a:t>
            </a:r>
          </a:p>
          <a:p>
            <a:pPr fontAlgn="auto">
              <a:lnSpc>
                <a:spcPct val="80000"/>
              </a:lnSpc>
              <a:spcAft>
                <a:spcPts val="0"/>
              </a:spcAft>
              <a:buFont typeface="Arial"/>
              <a:buChar char="•"/>
              <a:defRPr/>
            </a:pPr>
            <a:r>
              <a:rPr lang="en-US" sz="1600" dirty="0" smtClean="0"/>
              <a:t>Harmonized source categories for all pollutants </a:t>
            </a:r>
          </a:p>
          <a:p>
            <a:pPr fontAlgn="auto">
              <a:lnSpc>
                <a:spcPct val="80000"/>
              </a:lnSpc>
              <a:spcAft>
                <a:spcPts val="0"/>
              </a:spcAft>
              <a:buFont typeface="Arial"/>
              <a:buChar char="•"/>
              <a:defRPr/>
            </a:pPr>
            <a:r>
              <a:rPr lang="en-US" sz="1600" dirty="0" smtClean="0"/>
              <a:t>For each source category:</a:t>
            </a:r>
          </a:p>
          <a:p>
            <a:pPr lvl="1" fontAlgn="auto">
              <a:lnSpc>
                <a:spcPct val="80000"/>
              </a:lnSpc>
              <a:spcAft>
                <a:spcPts val="0"/>
              </a:spcAft>
              <a:buFont typeface="Arial"/>
              <a:buChar char="–"/>
              <a:defRPr/>
            </a:pPr>
            <a:r>
              <a:rPr lang="en-US" sz="1600" dirty="0" smtClean="0"/>
              <a:t>Activity Data (year/month specific)</a:t>
            </a:r>
          </a:p>
          <a:p>
            <a:pPr lvl="2" fontAlgn="auto">
              <a:lnSpc>
                <a:spcPct val="80000"/>
              </a:lnSpc>
              <a:spcAft>
                <a:spcPts val="0"/>
              </a:spcAft>
              <a:buFont typeface="Arial"/>
              <a:buChar char="•"/>
              <a:defRPr/>
            </a:pPr>
            <a:r>
              <a:rPr lang="en-US" sz="1600" dirty="0" smtClean="0">
                <a:solidFill>
                  <a:srgbClr val="FF0000"/>
                </a:solidFill>
              </a:rPr>
              <a:t>Activity/equipment counts</a:t>
            </a:r>
          </a:p>
          <a:p>
            <a:pPr lvl="2" fontAlgn="auto">
              <a:lnSpc>
                <a:spcPct val="80000"/>
              </a:lnSpc>
              <a:spcAft>
                <a:spcPts val="0"/>
              </a:spcAft>
              <a:buFont typeface="Arial"/>
              <a:buChar char="•"/>
              <a:defRPr/>
            </a:pPr>
            <a:r>
              <a:rPr lang="en-US" sz="1600" dirty="0" smtClean="0"/>
              <a:t>Production data</a:t>
            </a:r>
          </a:p>
          <a:p>
            <a:pPr lvl="1" fontAlgn="auto">
              <a:lnSpc>
                <a:spcPct val="80000"/>
              </a:lnSpc>
              <a:spcAft>
                <a:spcPts val="0"/>
              </a:spcAft>
              <a:buFont typeface="Arial"/>
              <a:buChar char="–"/>
              <a:defRPr/>
            </a:pPr>
            <a:r>
              <a:rPr lang="en-US" sz="1600" dirty="0" smtClean="0"/>
              <a:t>Emissions Statistics</a:t>
            </a:r>
          </a:p>
          <a:p>
            <a:pPr lvl="2" fontAlgn="auto">
              <a:lnSpc>
                <a:spcPct val="80000"/>
              </a:lnSpc>
              <a:spcAft>
                <a:spcPts val="0"/>
              </a:spcAft>
              <a:buFont typeface="Arial"/>
              <a:buChar char="•"/>
              <a:defRPr/>
            </a:pPr>
            <a:r>
              <a:rPr lang="en-US" sz="1600" dirty="0" smtClean="0"/>
              <a:t>Distribution </a:t>
            </a:r>
            <a:r>
              <a:rPr lang="en-US" sz="1600" strike="sngStrike" dirty="0" smtClean="0"/>
              <a:t>Mean</a:t>
            </a:r>
          </a:p>
          <a:p>
            <a:pPr lvl="2" fontAlgn="auto">
              <a:lnSpc>
                <a:spcPct val="80000"/>
              </a:lnSpc>
              <a:spcAft>
                <a:spcPts val="0"/>
              </a:spcAft>
              <a:buFont typeface="Arial"/>
              <a:buChar char="•"/>
              <a:defRPr/>
            </a:pPr>
            <a:r>
              <a:rPr lang="en-US" sz="1600" dirty="0" smtClean="0"/>
              <a:t>Variability</a:t>
            </a:r>
          </a:p>
          <a:p>
            <a:pPr lvl="1" fontAlgn="auto">
              <a:lnSpc>
                <a:spcPct val="80000"/>
              </a:lnSpc>
              <a:spcAft>
                <a:spcPts val="0"/>
              </a:spcAft>
              <a:buFont typeface="Arial"/>
              <a:buChar char="–"/>
              <a:defRPr/>
            </a:pPr>
            <a:r>
              <a:rPr lang="en-US" sz="1600" dirty="0" smtClean="0">
                <a:solidFill>
                  <a:srgbClr val="FF0000"/>
                </a:solidFill>
              </a:rPr>
              <a:t>Composition Profile</a:t>
            </a:r>
          </a:p>
          <a:p>
            <a:pPr lvl="1" fontAlgn="auto">
              <a:lnSpc>
                <a:spcPct val="80000"/>
              </a:lnSpc>
              <a:spcAft>
                <a:spcPts val="0"/>
              </a:spcAft>
              <a:buFont typeface="Arial"/>
              <a:buChar char="–"/>
              <a:defRPr/>
            </a:pPr>
            <a:r>
              <a:rPr lang="en-US" sz="1600" dirty="0" smtClean="0"/>
              <a:t>Controls or not (effectiveness)</a:t>
            </a:r>
          </a:p>
          <a:p>
            <a:pPr fontAlgn="auto">
              <a:lnSpc>
                <a:spcPct val="80000"/>
              </a:lnSpc>
              <a:spcAft>
                <a:spcPts val="0"/>
              </a:spcAft>
              <a:buFont typeface="Arial"/>
              <a:buChar char="•"/>
              <a:defRPr/>
            </a:pPr>
            <a:r>
              <a:rPr lang="en-US" sz="1600" dirty="0"/>
              <a:t>Low threshold for permitting ensures inventory developers have information on small-medium size facilities</a:t>
            </a:r>
          </a:p>
          <a:p>
            <a:pPr fontAlgn="auto">
              <a:lnSpc>
                <a:spcPct val="80000"/>
              </a:lnSpc>
              <a:spcAft>
                <a:spcPts val="0"/>
              </a:spcAft>
              <a:buFont typeface="Arial"/>
              <a:buChar char="•"/>
              <a:defRPr/>
            </a:pPr>
            <a:endParaRPr lang="en-US" sz="1600" dirty="0" smtClean="0"/>
          </a:p>
        </p:txBody>
      </p:sp>
      <p:sp>
        <p:nvSpPr>
          <p:cNvPr id="26" name="TextBox 25"/>
          <p:cNvSpPr txBox="1"/>
          <p:nvPr/>
        </p:nvSpPr>
        <p:spPr>
          <a:xfrm>
            <a:off x="5815013" y="4611688"/>
            <a:ext cx="2949575" cy="1200150"/>
          </a:xfrm>
          <a:prstGeom prst="rect">
            <a:avLst/>
          </a:prstGeom>
          <a:solidFill>
            <a:schemeClr val="accent2">
              <a:lumMod val="60000"/>
              <a:lumOff val="40000"/>
            </a:schemeClr>
          </a:solidFill>
          <a:ln>
            <a:solidFill>
              <a:srgbClr val="800000"/>
            </a:solidFill>
          </a:ln>
        </p:spPr>
        <p:txBody>
          <a:bodyPr>
            <a:spAutoFit/>
          </a:bodyPr>
          <a:lstStyle/>
          <a:p>
            <a:pPr algn="ctr" fontAlgn="auto">
              <a:spcBef>
                <a:spcPts val="0"/>
              </a:spcBef>
              <a:spcAft>
                <a:spcPts val="0"/>
              </a:spcAft>
              <a:buFont typeface="Wingdings" charset="0"/>
              <a:buChar char="è"/>
              <a:defRPr/>
            </a:pPr>
            <a:r>
              <a:rPr lang="en-US" sz="2400" dirty="0">
                <a:latin typeface="+mn-lt"/>
              </a:rPr>
              <a:t> Best knowledge transparent bottom-up inventory</a:t>
            </a:r>
          </a:p>
        </p:txBody>
      </p:sp>
      <p:sp>
        <p:nvSpPr>
          <p:cNvPr id="28" name="Right Brace 27"/>
          <p:cNvSpPr/>
          <p:nvPr/>
        </p:nvSpPr>
        <p:spPr>
          <a:xfrm>
            <a:off x="5359400" y="3521075"/>
            <a:ext cx="239713" cy="3070225"/>
          </a:xfrm>
          <a:prstGeom prst="rightBrace">
            <a:avLst>
              <a:gd name="adj1" fmla="val 40044"/>
              <a:gd name="adj2" fmla="val 51828"/>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774700"/>
            <a:ext cx="9144000" cy="27035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4" name="Title 1"/>
          <p:cNvSpPr>
            <a:spLocks noGrp="1"/>
          </p:cNvSpPr>
          <p:nvPr>
            <p:ph type="title"/>
          </p:nvPr>
        </p:nvSpPr>
        <p:spPr>
          <a:xfrm>
            <a:off x="0" y="0"/>
            <a:ext cx="9144000" cy="774700"/>
          </a:xfrm>
          <a:solidFill>
            <a:srgbClr val="1F497D"/>
          </a:solidFill>
        </p:spPr>
        <p:txBody>
          <a:bodyPr/>
          <a:lstStyle/>
          <a:p>
            <a:r>
              <a:rPr lang="en-US" sz="3200" b="1" smtClean="0">
                <a:solidFill>
                  <a:srgbClr val="FFFFFF"/>
                </a:solidFill>
              </a:rPr>
              <a:t>Oil &amp; Gas Emissions Inventories</a:t>
            </a:r>
          </a:p>
        </p:txBody>
      </p:sp>
      <p:sp>
        <p:nvSpPr>
          <p:cNvPr id="17" name="TextBox 16"/>
          <p:cNvSpPr txBox="1"/>
          <p:nvPr/>
        </p:nvSpPr>
        <p:spPr>
          <a:xfrm>
            <a:off x="120650" y="1023938"/>
            <a:ext cx="2008188" cy="1476375"/>
          </a:xfrm>
          <a:prstGeom prst="rect">
            <a:avLst/>
          </a:prstGeom>
          <a:solidFill>
            <a:srgbClr val="9BD0FF"/>
          </a:solidFill>
          <a:ln>
            <a:solidFill>
              <a:schemeClr val="accent2">
                <a:lumMod val="75000"/>
              </a:schemeClr>
            </a:solidFill>
          </a:ln>
          <a:effectLst>
            <a:outerShdw blurRad="50800" dist="38100" algn="l" rotWithShape="0">
              <a:prstClr val="black">
                <a:alpha val="40000"/>
              </a:prstClr>
            </a:outerShdw>
          </a:effectLst>
        </p:spPr>
        <p:txBody>
          <a:bodyPr>
            <a:spAutoFit/>
          </a:bodyPr>
          <a:lstStyle/>
          <a:p>
            <a:pPr fontAlgn="auto">
              <a:spcBef>
                <a:spcPts val="0"/>
              </a:spcBef>
              <a:spcAft>
                <a:spcPts val="0"/>
              </a:spcAft>
              <a:defRPr/>
            </a:pPr>
            <a:r>
              <a:rPr lang="en-US" dirty="0">
                <a:latin typeface="+mn-lt"/>
              </a:rPr>
              <a:t>Accurate Inventory </a:t>
            </a:r>
          </a:p>
          <a:p>
            <a:pPr algn="ctr" fontAlgn="auto">
              <a:spcBef>
                <a:spcPts val="0"/>
              </a:spcBef>
              <a:spcAft>
                <a:spcPts val="0"/>
              </a:spcAft>
              <a:defRPr/>
            </a:pPr>
            <a:r>
              <a:rPr lang="en-US" dirty="0">
                <a:latin typeface="+mn-lt"/>
              </a:rPr>
              <a:t>of </a:t>
            </a:r>
            <a:r>
              <a:rPr lang="en-US" b="1" dirty="0">
                <a:latin typeface="+mn-lt"/>
              </a:rPr>
              <a:t>Activity Data</a:t>
            </a:r>
          </a:p>
          <a:p>
            <a:pPr marL="285750" indent="-285750" fontAlgn="auto">
              <a:spcBef>
                <a:spcPts val="0"/>
              </a:spcBef>
              <a:spcAft>
                <a:spcPts val="0"/>
              </a:spcAft>
              <a:buFont typeface="Arial"/>
              <a:buChar char="•"/>
              <a:defRPr/>
            </a:pPr>
            <a:r>
              <a:rPr lang="en-US" dirty="0">
                <a:latin typeface="+mn-lt"/>
              </a:rPr>
              <a:t>Equipment</a:t>
            </a:r>
          </a:p>
          <a:p>
            <a:pPr marL="285750" indent="-285750" fontAlgn="auto">
              <a:spcBef>
                <a:spcPts val="0"/>
              </a:spcBef>
              <a:spcAft>
                <a:spcPts val="0"/>
              </a:spcAft>
              <a:buFont typeface="Arial"/>
              <a:buChar char="•"/>
              <a:defRPr/>
            </a:pPr>
            <a:r>
              <a:rPr lang="en-US" dirty="0">
                <a:latin typeface="+mn-lt"/>
              </a:rPr>
              <a:t>Operations</a:t>
            </a:r>
          </a:p>
          <a:p>
            <a:pPr marL="285750" indent="-285750" fontAlgn="auto">
              <a:spcBef>
                <a:spcPts val="0"/>
              </a:spcBef>
              <a:spcAft>
                <a:spcPts val="0"/>
              </a:spcAft>
              <a:buFont typeface="Arial"/>
              <a:buChar char="•"/>
              <a:defRPr/>
            </a:pPr>
            <a:r>
              <a:rPr lang="en-US" dirty="0">
                <a:latin typeface="+mn-lt"/>
              </a:rPr>
              <a:t>Production</a:t>
            </a:r>
          </a:p>
        </p:txBody>
      </p:sp>
      <p:sp>
        <p:nvSpPr>
          <p:cNvPr id="18" name="TextBox 17"/>
          <p:cNvSpPr txBox="1"/>
          <p:nvPr/>
        </p:nvSpPr>
        <p:spPr>
          <a:xfrm>
            <a:off x="2389188" y="957263"/>
            <a:ext cx="3417887" cy="1322387"/>
          </a:xfrm>
          <a:prstGeom prst="rect">
            <a:avLst/>
          </a:prstGeom>
          <a:solidFill>
            <a:srgbClr val="80FF6A"/>
          </a:solidFill>
          <a:ln>
            <a:solidFill>
              <a:schemeClr val="accent3">
                <a:lumMod val="50000"/>
              </a:schemeClr>
            </a:solidFill>
          </a:ln>
        </p:spPr>
        <p:txBody>
          <a:bodyPr>
            <a:spAutoFit/>
          </a:bodyPr>
          <a:lstStyle/>
          <a:p>
            <a:pPr algn="ctr" fontAlgn="auto">
              <a:spcBef>
                <a:spcPts val="0"/>
              </a:spcBef>
              <a:spcAft>
                <a:spcPts val="0"/>
              </a:spcAft>
              <a:defRPr/>
            </a:pPr>
            <a:r>
              <a:rPr lang="en-US" sz="2000" dirty="0">
                <a:latin typeface="+mn-lt"/>
              </a:rPr>
              <a:t>Up-to-date </a:t>
            </a:r>
            <a:r>
              <a:rPr lang="en-US" sz="2000" b="1" dirty="0">
                <a:latin typeface="+mn-lt"/>
              </a:rPr>
              <a:t>emission factors</a:t>
            </a:r>
          </a:p>
          <a:p>
            <a:pPr marL="342900" indent="-342900" algn="ctr" fontAlgn="auto">
              <a:spcBef>
                <a:spcPts val="0"/>
              </a:spcBef>
              <a:spcAft>
                <a:spcPts val="0"/>
              </a:spcAft>
              <a:buFont typeface="Arial"/>
              <a:buChar char="•"/>
              <a:defRPr/>
            </a:pPr>
            <a:r>
              <a:rPr lang="en-US" sz="2000" dirty="0">
                <a:latin typeface="+mn-lt"/>
              </a:rPr>
              <a:t>Mean</a:t>
            </a:r>
          </a:p>
          <a:p>
            <a:pPr marL="342900" indent="-342900" algn="ctr" fontAlgn="auto">
              <a:spcBef>
                <a:spcPts val="0"/>
              </a:spcBef>
              <a:spcAft>
                <a:spcPts val="0"/>
              </a:spcAft>
              <a:buFont typeface="Arial"/>
              <a:buChar char="•"/>
              <a:defRPr/>
            </a:pPr>
            <a:r>
              <a:rPr lang="en-US" sz="2000" dirty="0">
                <a:latin typeface="+mn-lt"/>
              </a:rPr>
              <a:t>Statistical distribution</a:t>
            </a:r>
          </a:p>
          <a:p>
            <a:pPr algn="ctr" fontAlgn="auto">
              <a:spcBef>
                <a:spcPts val="0"/>
              </a:spcBef>
              <a:spcAft>
                <a:spcPts val="0"/>
              </a:spcAft>
              <a:defRPr/>
            </a:pPr>
            <a:r>
              <a:rPr lang="en-US" sz="2000" dirty="0">
                <a:latin typeface="+mn-lt"/>
              </a:rPr>
              <a:t>for each source type</a:t>
            </a:r>
          </a:p>
        </p:txBody>
      </p:sp>
      <p:sp>
        <p:nvSpPr>
          <p:cNvPr id="19" name="TextBox 18"/>
          <p:cNvSpPr txBox="1"/>
          <p:nvPr/>
        </p:nvSpPr>
        <p:spPr>
          <a:xfrm>
            <a:off x="2389188" y="2373313"/>
            <a:ext cx="3417887" cy="923925"/>
          </a:xfrm>
          <a:prstGeom prst="rect">
            <a:avLst/>
          </a:prstGeom>
          <a:solidFill>
            <a:srgbClr val="FFFF00"/>
          </a:solidFill>
          <a:ln>
            <a:solidFill>
              <a:schemeClr val="accent2">
                <a:lumMod val="75000"/>
              </a:schemeClr>
            </a:solidFill>
          </a:ln>
          <a:effectLst>
            <a:outerShdw blurRad="50800" dist="38100" algn="l" rotWithShape="0">
              <a:prstClr val="black">
                <a:alpha val="40000"/>
              </a:prstClr>
            </a:outerShdw>
          </a:effectLst>
        </p:spPr>
        <p:txBody>
          <a:bodyPr>
            <a:spAutoFit/>
          </a:bodyPr>
          <a:lstStyle/>
          <a:p>
            <a:pPr algn="ctr" fontAlgn="auto">
              <a:spcBef>
                <a:spcPts val="0"/>
              </a:spcBef>
              <a:spcAft>
                <a:spcPts val="0"/>
              </a:spcAft>
              <a:defRPr/>
            </a:pPr>
            <a:r>
              <a:rPr lang="en-US" dirty="0">
                <a:latin typeface="+mn-lt"/>
              </a:rPr>
              <a:t>Documented </a:t>
            </a:r>
            <a:r>
              <a:rPr lang="en-US" b="1" dirty="0">
                <a:latin typeface="+mn-lt"/>
              </a:rPr>
              <a:t>emissions reductions/controls</a:t>
            </a:r>
          </a:p>
          <a:p>
            <a:pPr algn="ctr" fontAlgn="auto">
              <a:spcBef>
                <a:spcPts val="0"/>
              </a:spcBef>
              <a:spcAft>
                <a:spcPts val="0"/>
              </a:spcAft>
              <a:defRPr/>
            </a:pPr>
            <a:r>
              <a:rPr lang="en-US" dirty="0">
                <a:latin typeface="+mn-lt"/>
              </a:rPr>
              <a:t>(Voluntary &amp; Mandatory)</a:t>
            </a:r>
          </a:p>
        </p:txBody>
      </p:sp>
      <p:sp>
        <p:nvSpPr>
          <p:cNvPr id="8" name="Right Brace 7"/>
          <p:cNvSpPr/>
          <p:nvPr/>
        </p:nvSpPr>
        <p:spPr>
          <a:xfrm>
            <a:off x="5845175" y="925513"/>
            <a:ext cx="241300" cy="1354137"/>
          </a:xfrm>
          <a:prstGeom prst="rightBrace">
            <a:avLst>
              <a:gd name="adj1" fmla="val 40044"/>
              <a:gd name="adj2" fmla="val 51828"/>
            </a:avLst>
          </a:prstGeom>
          <a:ln>
            <a:solidFill>
              <a:srgbClr val="38A957"/>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3559" name="TextBox 8"/>
          <p:cNvSpPr txBox="1">
            <a:spLocks noChangeArrowheads="1"/>
          </p:cNvSpPr>
          <p:nvPr/>
        </p:nvSpPr>
        <p:spPr bwMode="auto">
          <a:xfrm>
            <a:off x="6188075" y="1306513"/>
            <a:ext cx="1214438" cy="646112"/>
          </a:xfrm>
          <a:prstGeom prst="rect">
            <a:avLst/>
          </a:prstGeom>
          <a:solidFill>
            <a:srgbClr val="70C2A1"/>
          </a:solidFill>
          <a:ln w="9525">
            <a:solidFill>
              <a:srgbClr val="38A957"/>
            </a:solidFill>
            <a:miter lim="800000"/>
            <a:headEnd/>
            <a:tailEnd/>
          </a:ln>
        </p:spPr>
        <p:txBody>
          <a:bodyPr>
            <a:spAutoFit/>
          </a:bodyPr>
          <a:lstStyle/>
          <a:p>
            <a:pPr algn="ctr"/>
            <a:r>
              <a:rPr lang="en-US" b="1">
                <a:latin typeface="Calibri" pitchFamily="34" charset="0"/>
              </a:rPr>
              <a:t>Potential </a:t>
            </a:r>
          </a:p>
          <a:p>
            <a:pPr algn="ctr"/>
            <a:r>
              <a:rPr lang="en-US">
                <a:latin typeface="Calibri" pitchFamily="34" charset="0"/>
              </a:rPr>
              <a:t>Emissions</a:t>
            </a:r>
          </a:p>
        </p:txBody>
      </p:sp>
      <p:sp>
        <p:nvSpPr>
          <p:cNvPr id="20" name="TextBox 19"/>
          <p:cNvSpPr txBox="1"/>
          <p:nvPr/>
        </p:nvSpPr>
        <p:spPr>
          <a:xfrm>
            <a:off x="7861300" y="1730375"/>
            <a:ext cx="1185863" cy="646113"/>
          </a:xfrm>
          <a:prstGeom prst="rect">
            <a:avLst/>
          </a:prstGeom>
          <a:solidFill>
            <a:schemeClr val="accent2">
              <a:lumMod val="60000"/>
              <a:lumOff val="40000"/>
            </a:schemeClr>
          </a:solidFill>
          <a:ln>
            <a:solidFill>
              <a:srgbClr val="800000"/>
            </a:solidFill>
          </a:ln>
        </p:spPr>
        <p:txBody>
          <a:bodyPr>
            <a:spAutoFit/>
          </a:bodyPr>
          <a:lstStyle/>
          <a:p>
            <a:pPr algn="ctr" fontAlgn="auto">
              <a:spcBef>
                <a:spcPts val="0"/>
              </a:spcBef>
              <a:spcAft>
                <a:spcPts val="0"/>
              </a:spcAft>
              <a:defRPr/>
            </a:pPr>
            <a:r>
              <a:rPr lang="en-US" b="1" dirty="0">
                <a:latin typeface="+mn-lt"/>
              </a:rPr>
              <a:t>Actual</a:t>
            </a:r>
            <a:r>
              <a:rPr lang="en-US" dirty="0">
                <a:latin typeface="+mn-lt"/>
              </a:rPr>
              <a:t> Emissions</a:t>
            </a:r>
          </a:p>
        </p:txBody>
      </p:sp>
      <p:sp>
        <p:nvSpPr>
          <p:cNvPr id="21" name="Right Brace 20"/>
          <p:cNvSpPr/>
          <p:nvPr/>
        </p:nvSpPr>
        <p:spPr>
          <a:xfrm>
            <a:off x="7526338" y="938213"/>
            <a:ext cx="241300" cy="2187575"/>
          </a:xfrm>
          <a:prstGeom prst="rightBrace">
            <a:avLst>
              <a:gd name="adj1" fmla="val 40044"/>
              <a:gd name="adj2" fmla="val 51828"/>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 name="Content Placeholder 3"/>
          <p:cNvSpPr>
            <a:spLocks noGrp="1"/>
          </p:cNvSpPr>
          <p:nvPr>
            <p:ph sz="half" idx="4294967295"/>
          </p:nvPr>
        </p:nvSpPr>
        <p:spPr>
          <a:xfrm>
            <a:off x="0" y="3478213"/>
            <a:ext cx="5478463" cy="3259137"/>
          </a:xfrm>
        </p:spPr>
        <p:txBody>
          <a:bodyPr rtlCol="0">
            <a:noAutofit/>
          </a:bodyPr>
          <a:lstStyle/>
          <a:p>
            <a:pPr marL="0" indent="0" fontAlgn="auto">
              <a:lnSpc>
                <a:spcPct val="80000"/>
              </a:lnSpc>
              <a:spcAft>
                <a:spcPts val="0"/>
              </a:spcAft>
              <a:buFont typeface="Arial"/>
              <a:buNone/>
              <a:defRPr/>
            </a:pPr>
            <a:r>
              <a:rPr lang="en-US" sz="2400" b="1" dirty="0" smtClean="0"/>
              <a:t>Sources</a:t>
            </a:r>
            <a:endParaRPr lang="en-US" sz="1600" dirty="0"/>
          </a:p>
          <a:p>
            <a:pPr fontAlgn="auto">
              <a:lnSpc>
                <a:spcPct val="80000"/>
              </a:lnSpc>
              <a:spcAft>
                <a:spcPts val="0"/>
              </a:spcAft>
              <a:buFont typeface="Arial"/>
              <a:buChar char="•"/>
              <a:defRPr/>
            </a:pPr>
            <a:r>
              <a:rPr lang="en-US" sz="2000" dirty="0" smtClean="0"/>
              <a:t>State agencies:</a:t>
            </a:r>
          </a:p>
          <a:p>
            <a:pPr lvl="1" fontAlgn="auto">
              <a:lnSpc>
                <a:spcPct val="80000"/>
              </a:lnSpc>
              <a:spcAft>
                <a:spcPts val="0"/>
              </a:spcAft>
              <a:buFont typeface="Arial"/>
              <a:buChar char="–"/>
              <a:defRPr/>
            </a:pPr>
            <a:r>
              <a:rPr lang="en-US" sz="2000" dirty="0" smtClean="0"/>
              <a:t>Oil and Gas Commission</a:t>
            </a:r>
          </a:p>
          <a:p>
            <a:pPr lvl="1" fontAlgn="auto">
              <a:lnSpc>
                <a:spcPct val="80000"/>
              </a:lnSpc>
              <a:spcAft>
                <a:spcPts val="0"/>
              </a:spcAft>
              <a:buFont typeface="Arial"/>
              <a:buChar char="–"/>
              <a:defRPr/>
            </a:pPr>
            <a:r>
              <a:rPr lang="en-US" sz="2000" dirty="0" smtClean="0"/>
              <a:t>Air Division</a:t>
            </a:r>
            <a:endParaRPr lang="en-US" sz="2000" dirty="0"/>
          </a:p>
          <a:p>
            <a:pPr fontAlgn="auto">
              <a:lnSpc>
                <a:spcPct val="80000"/>
              </a:lnSpc>
              <a:spcAft>
                <a:spcPts val="0"/>
              </a:spcAft>
              <a:buFont typeface="Arial"/>
              <a:buChar char="•"/>
              <a:defRPr/>
            </a:pPr>
            <a:r>
              <a:rPr lang="en-US" sz="2000" dirty="0" smtClean="0"/>
              <a:t>O&amp;G Operators:</a:t>
            </a:r>
          </a:p>
          <a:p>
            <a:pPr lvl="1" fontAlgn="auto">
              <a:lnSpc>
                <a:spcPct val="80000"/>
              </a:lnSpc>
              <a:spcAft>
                <a:spcPts val="0"/>
              </a:spcAft>
              <a:buFont typeface="Arial"/>
              <a:buChar char="–"/>
              <a:defRPr/>
            </a:pPr>
            <a:r>
              <a:rPr lang="en-US" sz="2000" dirty="0" smtClean="0"/>
              <a:t>Reported data (EPA GHGRP)</a:t>
            </a:r>
          </a:p>
          <a:p>
            <a:pPr lvl="1" fontAlgn="auto">
              <a:lnSpc>
                <a:spcPct val="80000"/>
              </a:lnSpc>
              <a:spcAft>
                <a:spcPts val="0"/>
              </a:spcAft>
              <a:buFont typeface="Arial"/>
              <a:buChar char="–"/>
              <a:defRPr/>
            </a:pPr>
            <a:r>
              <a:rPr lang="en-US" sz="2000" dirty="0" smtClean="0"/>
              <a:t>Surveys (WRAP)</a:t>
            </a:r>
          </a:p>
          <a:p>
            <a:pPr fontAlgn="auto">
              <a:lnSpc>
                <a:spcPct val="80000"/>
              </a:lnSpc>
              <a:spcAft>
                <a:spcPts val="0"/>
              </a:spcAft>
              <a:buFont typeface="Arial"/>
              <a:buChar char="•"/>
              <a:defRPr/>
            </a:pPr>
            <a:r>
              <a:rPr lang="en-US" sz="2000" dirty="0" smtClean="0"/>
              <a:t>Related industries (IHS, DI Desktop,…)</a:t>
            </a:r>
          </a:p>
          <a:p>
            <a:pPr fontAlgn="auto">
              <a:lnSpc>
                <a:spcPct val="80000"/>
              </a:lnSpc>
              <a:spcAft>
                <a:spcPts val="0"/>
              </a:spcAft>
              <a:buFont typeface="Arial"/>
              <a:buChar char="•"/>
              <a:defRPr/>
            </a:pPr>
            <a:r>
              <a:rPr lang="en-US" sz="2000" dirty="0" smtClean="0"/>
              <a:t>Limited direct measurement studies</a:t>
            </a:r>
          </a:p>
          <a:p>
            <a:pPr lvl="1" fontAlgn="auto">
              <a:lnSpc>
                <a:spcPct val="80000"/>
              </a:lnSpc>
              <a:spcAft>
                <a:spcPts val="0"/>
              </a:spcAft>
              <a:buFont typeface="Arial"/>
              <a:buChar char="–"/>
              <a:defRPr/>
            </a:pPr>
            <a:r>
              <a:rPr lang="en-US" sz="2000" dirty="0" smtClean="0"/>
              <a:t>Emission factors (Ex: EPA/GRI, 1996)</a:t>
            </a:r>
          </a:p>
        </p:txBody>
      </p:sp>
      <p:sp>
        <p:nvSpPr>
          <p:cNvPr id="26" name="TextBox 25"/>
          <p:cNvSpPr txBox="1"/>
          <p:nvPr/>
        </p:nvSpPr>
        <p:spPr>
          <a:xfrm>
            <a:off x="5815013" y="4611688"/>
            <a:ext cx="2949575" cy="1200150"/>
          </a:xfrm>
          <a:prstGeom prst="rect">
            <a:avLst/>
          </a:prstGeom>
          <a:solidFill>
            <a:schemeClr val="accent2">
              <a:lumMod val="60000"/>
              <a:lumOff val="40000"/>
            </a:schemeClr>
          </a:solidFill>
          <a:ln>
            <a:solidFill>
              <a:srgbClr val="800000"/>
            </a:solidFill>
          </a:ln>
        </p:spPr>
        <p:txBody>
          <a:bodyPr>
            <a:spAutoFit/>
          </a:bodyPr>
          <a:lstStyle/>
          <a:p>
            <a:pPr algn="ctr" fontAlgn="auto">
              <a:spcBef>
                <a:spcPts val="0"/>
              </a:spcBef>
              <a:spcAft>
                <a:spcPts val="0"/>
              </a:spcAft>
              <a:buFont typeface="Wingdings" charset="0"/>
              <a:buChar char="è"/>
              <a:defRPr/>
            </a:pPr>
            <a:r>
              <a:rPr lang="en-US" sz="2400" dirty="0">
                <a:latin typeface="+mn-lt"/>
              </a:rPr>
              <a:t> Best knowledge transparent bottom-up inventory</a:t>
            </a:r>
          </a:p>
        </p:txBody>
      </p:sp>
      <p:sp>
        <p:nvSpPr>
          <p:cNvPr id="28" name="Right Brace 27"/>
          <p:cNvSpPr/>
          <p:nvPr/>
        </p:nvSpPr>
        <p:spPr>
          <a:xfrm>
            <a:off x="5359400" y="3521075"/>
            <a:ext cx="239713" cy="3070225"/>
          </a:xfrm>
          <a:prstGeom prst="rightBrace">
            <a:avLst>
              <a:gd name="adj1" fmla="val 40044"/>
              <a:gd name="adj2" fmla="val 51828"/>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ML_at_compressor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27650" y="5049838"/>
            <a:ext cx="3375025" cy="1608137"/>
          </a:xfrm>
          <a:prstGeom prst="rect">
            <a:avLst/>
          </a:prstGeom>
          <a:noFill/>
          <a:ln w="9525">
            <a:noFill/>
            <a:miter lim="800000"/>
            <a:headEnd/>
            <a:tailEnd/>
          </a:ln>
        </p:spPr>
      </p:pic>
      <p:sp>
        <p:nvSpPr>
          <p:cNvPr id="4" name="Title 3"/>
          <p:cNvSpPr>
            <a:spLocks noGrp="1"/>
          </p:cNvSpPr>
          <p:nvPr>
            <p:ph type="title"/>
          </p:nvPr>
        </p:nvSpPr>
        <p:spPr>
          <a:xfrm>
            <a:off x="-11113" y="0"/>
            <a:ext cx="9144001" cy="774700"/>
          </a:xfrm>
          <a:solidFill>
            <a:schemeClr val="tx2"/>
          </a:solidFill>
        </p:spPr>
        <p:txBody>
          <a:bodyPr rtlCol="0">
            <a:normAutofit fontScale="90000"/>
          </a:bodyPr>
          <a:lstStyle/>
          <a:p>
            <a:pPr fontAlgn="auto">
              <a:spcAft>
                <a:spcPts val="0"/>
              </a:spcAft>
              <a:defRPr/>
            </a:pPr>
            <a:r>
              <a:rPr lang="en-US" sz="4000" b="1" dirty="0" smtClean="0">
                <a:solidFill>
                  <a:srgbClr val="FFFFFF"/>
                </a:solidFill>
              </a:rPr>
              <a:t>US Natural gas systems: Large infrastructure</a:t>
            </a:r>
            <a:endParaRPr lang="en-US" sz="4000" dirty="0">
              <a:solidFill>
                <a:srgbClr val="FFFFFF"/>
              </a:solidFill>
            </a:endParaRPr>
          </a:p>
        </p:txBody>
      </p:sp>
      <p:sp>
        <p:nvSpPr>
          <p:cNvPr id="11" name="TextBox 10"/>
          <p:cNvSpPr txBox="1"/>
          <p:nvPr/>
        </p:nvSpPr>
        <p:spPr>
          <a:xfrm>
            <a:off x="0" y="874713"/>
            <a:ext cx="4560888" cy="5478462"/>
          </a:xfrm>
          <a:prstGeom prst="rect">
            <a:avLst/>
          </a:prstGeom>
          <a:noFill/>
        </p:spPr>
        <p:txBody>
          <a:bodyPr>
            <a:spAutoFit/>
          </a:bodyPr>
          <a:lstStyle/>
          <a:p>
            <a:pPr fontAlgn="auto">
              <a:spcBef>
                <a:spcPts val="0"/>
              </a:spcBef>
              <a:spcAft>
                <a:spcPts val="0"/>
              </a:spcAft>
              <a:defRPr/>
            </a:pPr>
            <a:r>
              <a:rPr lang="en-US" sz="2400" dirty="0">
                <a:solidFill>
                  <a:srgbClr val="FF0000"/>
                </a:solidFill>
                <a:latin typeface="+mn-lt"/>
              </a:rPr>
              <a:t>How much gas is leaking from US natural gas infrastructure?</a:t>
            </a:r>
          </a:p>
          <a:p>
            <a:pPr marL="285750" indent="-285750" fontAlgn="auto">
              <a:spcBef>
                <a:spcPts val="0"/>
              </a:spcBef>
              <a:spcAft>
                <a:spcPts val="0"/>
              </a:spcAft>
              <a:buFont typeface="Arial"/>
              <a:buChar char="•"/>
              <a:defRPr/>
            </a:pPr>
            <a:r>
              <a:rPr lang="en-US" sz="2400" dirty="0">
                <a:latin typeface="+mn-lt"/>
              </a:rPr>
              <a:t> 1,000,000 oil and gas wells </a:t>
            </a:r>
          </a:p>
          <a:p>
            <a:pPr marL="285750" indent="-285750" fontAlgn="auto">
              <a:spcBef>
                <a:spcPts val="0"/>
              </a:spcBef>
              <a:spcAft>
                <a:spcPts val="0"/>
              </a:spcAft>
              <a:buFont typeface="Arial"/>
              <a:buChar char="•"/>
              <a:defRPr/>
            </a:pPr>
            <a:r>
              <a:rPr lang="en-US" sz="2400" dirty="0">
                <a:latin typeface="+mn-lt"/>
              </a:rPr>
              <a:t>493 processing plants, </a:t>
            </a:r>
          </a:p>
          <a:p>
            <a:pPr marL="285750" indent="-285750" fontAlgn="auto">
              <a:spcBef>
                <a:spcPts val="0"/>
              </a:spcBef>
              <a:spcAft>
                <a:spcPts val="0"/>
              </a:spcAft>
              <a:buFont typeface="Arial"/>
              <a:buChar char="•"/>
              <a:defRPr/>
            </a:pPr>
            <a:r>
              <a:rPr lang="en-US" sz="2400" dirty="0">
                <a:latin typeface="+mn-lt"/>
              </a:rPr>
              <a:t>over 20,000 miles of gathering pipelines,</a:t>
            </a:r>
          </a:p>
          <a:p>
            <a:pPr marL="285750" indent="-285750" fontAlgn="auto">
              <a:spcBef>
                <a:spcPts val="0"/>
              </a:spcBef>
              <a:spcAft>
                <a:spcPts val="0"/>
              </a:spcAft>
              <a:buFont typeface="Arial"/>
              <a:buChar char="•"/>
              <a:defRPr/>
            </a:pPr>
            <a:r>
              <a:rPr lang="en-US" sz="2400" dirty="0">
                <a:latin typeface="+mn-lt"/>
              </a:rPr>
              <a:t>~ 300,000 miles transmissions pipelines,</a:t>
            </a:r>
          </a:p>
          <a:p>
            <a:pPr marL="285750" indent="-285750" fontAlgn="auto">
              <a:spcBef>
                <a:spcPts val="0"/>
              </a:spcBef>
              <a:spcAft>
                <a:spcPts val="0"/>
              </a:spcAft>
              <a:buFont typeface="Arial"/>
              <a:buChar char="•"/>
              <a:defRPr/>
            </a:pPr>
            <a:r>
              <a:rPr lang="en-US" sz="2400" dirty="0">
                <a:latin typeface="+mn-lt"/>
              </a:rPr>
              <a:t>&gt; 1,400 compressor stations </a:t>
            </a:r>
          </a:p>
          <a:p>
            <a:pPr marL="285750" indent="-285750" fontAlgn="auto">
              <a:spcBef>
                <a:spcPts val="0"/>
              </a:spcBef>
              <a:spcAft>
                <a:spcPts val="0"/>
              </a:spcAft>
              <a:buFont typeface="Arial"/>
              <a:buChar char="•"/>
              <a:defRPr/>
            </a:pPr>
            <a:r>
              <a:rPr lang="en-US" sz="2400" dirty="0">
                <a:latin typeface="+mn-lt"/>
              </a:rPr>
              <a:t>~ 400 underground storage facilities</a:t>
            </a:r>
          </a:p>
          <a:p>
            <a:pPr marL="285750" indent="-285750" fontAlgn="auto">
              <a:spcBef>
                <a:spcPts val="0"/>
              </a:spcBef>
              <a:spcAft>
                <a:spcPts val="0"/>
              </a:spcAft>
              <a:buFont typeface="Arial"/>
              <a:buChar char="•"/>
              <a:defRPr/>
            </a:pPr>
            <a:r>
              <a:rPr lang="en-US" sz="2400" dirty="0">
                <a:latin typeface="+mn-lt"/>
              </a:rPr>
              <a:t>~ 2,000,000 miles of distribution pipelines </a:t>
            </a:r>
          </a:p>
          <a:p>
            <a:pPr fontAlgn="auto">
              <a:spcBef>
                <a:spcPts val="0"/>
              </a:spcBef>
              <a:spcAft>
                <a:spcPts val="0"/>
              </a:spcAft>
              <a:defRPr/>
            </a:pPr>
            <a:endParaRPr lang="en-US" sz="2400" dirty="0">
              <a:latin typeface="+mn-lt"/>
            </a:endParaRPr>
          </a:p>
          <a:p>
            <a:pPr fontAlgn="auto">
              <a:spcBef>
                <a:spcPts val="0"/>
              </a:spcBef>
              <a:spcAft>
                <a:spcPts val="0"/>
              </a:spcAft>
              <a:defRPr/>
            </a:pPr>
            <a:r>
              <a:rPr lang="en-US" sz="1400" i="1" dirty="0">
                <a:latin typeface="+mn-lt"/>
              </a:rPr>
              <a:t>US Statistics: EIA, DOT, OGJ</a:t>
            </a:r>
          </a:p>
        </p:txBody>
      </p:sp>
      <p:pic>
        <p:nvPicPr>
          <p:cNvPr id="24580" name="Content Placeholder 5" descr="MLcondensatetank.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1163" y="1317625"/>
            <a:ext cx="1905000" cy="1030288"/>
          </a:xfrm>
          <a:prstGeom prst="rect">
            <a:avLst/>
          </a:prstGeom>
          <a:noFill/>
          <a:ln w="9525">
            <a:solidFill>
              <a:srgbClr val="C7E0FF"/>
            </a:solidFill>
            <a:miter lim="800000"/>
            <a:headEnd/>
            <a:tailEnd/>
          </a:ln>
        </p:spPr>
      </p:pic>
      <p:pic>
        <p:nvPicPr>
          <p:cNvPr id="24581" name="Picture 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7813" y="996950"/>
            <a:ext cx="1293812" cy="1649413"/>
          </a:xfrm>
          <a:prstGeom prst="rect">
            <a:avLst/>
          </a:prstGeom>
          <a:noFill/>
          <a:ln w="9525">
            <a:solidFill>
              <a:srgbClr val="C7E0FF"/>
            </a:solidFill>
            <a:miter lim="800000"/>
            <a:headEnd/>
            <a:tailEnd/>
          </a:ln>
        </p:spPr>
      </p:pic>
      <p:pic>
        <p:nvPicPr>
          <p:cNvPr id="24582" name="Picture 1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57813" y="3097213"/>
            <a:ext cx="981075" cy="1470025"/>
          </a:xfrm>
          <a:prstGeom prst="rect">
            <a:avLst/>
          </a:prstGeom>
          <a:noFill/>
          <a:ln w="9525">
            <a:solidFill>
              <a:srgbClr val="C7E0FF"/>
            </a:solidFill>
            <a:miter lim="800000"/>
            <a:headEnd/>
            <a:tailEnd/>
          </a:ln>
        </p:spPr>
      </p:pic>
      <p:pic>
        <p:nvPicPr>
          <p:cNvPr id="24583" name="Picture 20" descr="Separator_uta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27838" y="2987675"/>
            <a:ext cx="1838325" cy="1489075"/>
          </a:xfrm>
          <a:prstGeom prst="rect">
            <a:avLst/>
          </a:prstGeom>
          <a:noFill/>
          <a:ln w="9525">
            <a:noFill/>
            <a:miter lim="800000"/>
            <a:headEnd/>
            <a:tailEnd/>
          </a:ln>
        </p:spPr>
      </p:pic>
      <p:sp>
        <p:nvSpPr>
          <p:cNvPr id="23" name="Cloud Callout 22"/>
          <p:cNvSpPr/>
          <p:nvPr/>
        </p:nvSpPr>
        <p:spPr>
          <a:xfrm>
            <a:off x="5070475" y="1416050"/>
            <a:ext cx="450850" cy="296863"/>
          </a:xfrm>
          <a:prstGeom prst="cloudCallout">
            <a:avLst>
              <a:gd name="adj1" fmla="val 112497"/>
              <a:gd name="adj2" fmla="val 193496"/>
            </a:avLst>
          </a:prstGeom>
          <a:solidFill>
            <a:srgbClr val="A8CDA6"/>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Cloud Callout 23"/>
          <p:cNvSpPr/>
          <p:nvPr/>
        </p:nvSpPr>
        <p:spPr>
          <a:xfrm>
            <a:off x="7923213" y="2646363"/>
            <a:ext cx="277812" cy="522287"/>
          </a:xfrm>
          <a:prstGeom prst="cloudCallout">
            <a:avLst>
              <a:gd name="adj1" fmla="val -64325"/>
              <a:gd name="adj2" fmla="val 89280"/>
            </a:avLst>
          </a:prstGeom>
          <a:solidFill>
            <a:srgbClr val="CDC79A"/>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Cloud Callout 24"/>
          <p:cNvSpPr/>
          <p:nvPr/>
        </p:nvSpPr>
        <p:spPr>
          <a:xfrm flipH="1">
            <a:off x="7872413" y="996950"/>
            <a:ext cx="606425" cy="320675"/>
          </a:xfrm>
          <a:prstGeom prst="cloudCallout">
            <a:avLst>
              <a:gd name="adj1" fmla="val 55968"/>
              <a:gd name="adj2" fmla="val 133655"/>
            </a:avLst>
          </a:prstGeom>
          <a:solidFill>
            <a:srgbClr val="CDC79A"/>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Cloud Callout 25"/>
          <p:cNvSpPr/>
          <p:nvPr/>
        </p:nvSpPr>
        <p:spPr>
          <a:xfrm flipH="1">
            <a:off x="5357813" y="4805363"/>
            <a:ext cx="606425" cy="319087"/>
          </a:xfrm>
          <a:prstGeom prst="cloudCallout">
            <a:avLst>
              <a:gd name="adj1" fmla="val -108267"/>
              <a:gd name="adj2" fmla="val 152372"/>
            </a:avLst>
          </a:prstGeom>
          <a:solidFill>
            <a:srgbClr val="CDC79A"/>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Cloud Callout 26"/>
          <p:cNvSpPr/>
          <p:nvPr/>
        </p:nvSpPr>
        <p:spPr>
          <a:xfrm>
            <a:off x="6499225" y="4805363"/>
            <a:ext cx="515938" cy="322262"/>
          </a:xfrm>
          <a:prstGeom prst="cloudCallout">
            <a:avLst>
              <a:gd name="adj1" fmla="val 19692"/>
              <a:gd name="adj2" fmla="val 194279"/>
            </a:avLst>
          </a:prstGeom>
          <a:solidFill>
            <a:srgbClr val="CD918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Cloud Callout 27"/>
          <p:cNvSpPr/>
          <p:nvPr/>
        </p:nvSpPr>
        <p:spPr>
          <a:xfrm>
            <a:off x="5100638" y="2825750"/>
            <a:ext cx="515937" cy="323850"/>
          </a:xfrm>
          <a:prstGeom prst="cloudCallout">
            <a:avLst>
              <a:gd name="adj1" fmla="val 85141"/>
              <a:gd name="adj2" fmla="val 135808"/>
            </a:avLst>
          </a:prstGeom>
          <a:solidFill>
            <a:srgbClr val="CD918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flipV="1">
            <a:off x="7129463" y="3692525"/>
            <a:ext cx="136525" cy="106363"/>
          </a:xfrm>
          <a:prstGeom prst="ellipse">
            <a:avLst/>
          </a:prstGeom>
          <a:solidFill>
            <a:srgbClr val="D5D4B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6919913" y="3832225"/>
            <a:ext cx="95250" cy="111125"/>
          </a:xfrm>
          <a:prstGeom prst="ellipse">
            <a:avLst/>
          </a:prstGeom>
          <a:solidFill>
            <a:srgbClr val="D5D4B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2326</TotalTime>
  <Words>1928</Words>
  <Application>Microsoft Office PowerPoint</Application>
  <PresentationFormat>On-screen Show (4:3)</PresentationFormat>
  <Paragraphs>315</Paragraphs>
  <Slides>31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Is shale gas extraction good for climate?</vt:lpstr>
      <vt:lpstr>PowerPoint Presentation</vt:lpstr>
      <vt:lpstr>NOAA Global Monitoring Division Primary Mission: Long-term High Quality Measurements  of the Atmosphere Properties</vt:lpstr>
      <vt:lpstr>Unconventional NG in the US</vt:lpstr>
      <vt:lpstr>US Increasing Reliance on Unconventional Gas</vt:lpstr>
      <vt:lpstr>How to assess the climate benefits of natural gas?</vt:lpstr>
      <vt:lpstr>Oil &amp; Gas Emissions Inventories</vt:lpstr>
      <vt:lpstr>Oil &amp; Gas Emissions Inventories</vt:lpstr>
      <vt:lpstr>US Natural gas systems: Large infrastructure</vt:lpstr>
      <vt:lpstr>What’s in natural gas?</vt:lpstr>
      <vt:lpstr>US EPA estimates of CH4 emissions from NG</vt:lpstr>
      <vt:lpstr>How do we measure the air composition to track Emissions and Air Impacts?</vt:lpstr>
      <vt:lpstr>Atmospheric Impacts from  Oil and Natural Gas Systems </vt:lpstr>
      <vt:lpstr>Can we detect CH4 emissions in the atmosphere?</vt:lpstr>
      <vt:lpstr>Mass Balance Approach for Emissions Estimation</vt:lpstr>
      <vt:lpstr>PowerPoint Presentation</vt:lpstr>
      <vt:lpstr>Conclusions</vt:lpstr>
      <vt:lpstr>Resources</vt:lpstr>
      <vt:lpstr>Extra-Slides</vt:lpstr>
      <vt:lpstr>No clear path towards zero carbon energy world</vt:lpstr>
      <vt:lpstr>Time frame for climate benefits of switching to natural gas for various leakage rates</vt:lpstr>
      <vt:lpstr>US EPA CH4 emissions estimates  from NG production operations</vt:lpstr>
      <vt:lpstr>Conventional and unconventional gas</vt:lpstr>
      <vt:lpstr>Principle of Hydraulic Fracturing</vt:lpstr>
      <vt:lpstr>Example of Oil &amp; Gas Production Source Categories</vt:lpstr>
      <vt:lpstr>Potential Air Impacts  of (Shale) Gas/Oil Development:</vt:lpstr>
      <vt:lpstr>Uinta Basin: Many other hydrocarbons are emitted with CH4</vt:lpstr>
      <vt:lpstr>US Natural Gas Statistics</vt:lpstr>
      <vt:lpstr>Shale Gas Around the World</vt:lpstr>
      <vt:lpstr>PowerPoint Presentation</vt:lpstr>
      <vt:lpstr>PowerPoint Presentation</vt:lpstr>
    </vt:vector>
  </TitlesOfParts>
  <Company>NOAA/ESRL/GMD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Shale gas extraction is good for the climate</dc:title>
  <dc:creator>Gaby Petron</dc:creator>
  <cp:lastModifiedBy>MORRISON David</cp:lastModifiedBy>
  <cp:revision>98</cp:revision>
  <dcterms:created xsi:type="dcterms:W3CDTF">2013-09-03T00:17:25Z</dcterms:created>
  <dcterms:modified xsi:type="dcterms:W3CDTF">2013-09-06T09:48:34Z</dcterms:modified>
</cp:coreProperties>
</file>